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6" r:id="rId4"/>
    <p:sldId id="258" r:id="rId5"/>
    <p:sldId id="259" r:id="rId6"/>
    <p:sldId id="260" r:id="rId7"/>
    <p:sldId id="264" r:id="rId8"/>
    <p:sldId id="265" r:id="rId9"/>
    <p:sldId id="261" r:id="rId10"/>
    <p:sldId id="267" r:id="rId11"/>
    <p:sldId id="262" r:id="rId12"/>
    <p:sldId id="269" r:id="rId13"/>
    <p:sldId id="270" r:id="rId14"/>
    <p:sldId id="271" r:id="rId15"/>
    <p:sldId id="272" r:id="rId16"/>
    <p:sldId id="273" r:id="rId17"/>
    <p:sldId id="274"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DCEC-C4A5-45B7-8167-9A40FB332FAE}" type="datetimeFigureOut">
              <a:rPr lang="en-GB" smtClean="0"/>
              <a:t>26/09/2018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9CDB-3736-4BBC-9B56-A5F450090E13}" type="slidenum">
              <a:rPr lang="en-GB" smtClean="0"/>
              <a:t>‹#›</a:t>
            </a:fld>
            <a:endParaRPr lang="en-GB"/>
          </a:p>
        </p:txBody>
      </p:sp>
    </p:spTree>
    <p:extLst>
      <p:ext uri="{BB962C8B-B14F-4D97-AF65-F5344CB8AC3E}">
        <p14:creationId xmlns:p14="http://schemas.microsoft.com/office/powerpoint/2010/main" val="304655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AE9CDB-3736-4BBC-9B56-A5F450090E13}" type="slidenum">
              <a:rPr lang="en-GB" smtClean="0"/>
              <a:t>10</a:t>
            </a:fld>
            <a:endParaRPr lang="en-GB"/>
          </a:p>
        </p:txBody>
      </p:sp>
    </p:spTree>
    <p:extLst>
      <p:ext uri="{BB962C8B-B14F-4D97-AF65-F5344CB8AC3E}">
        <p14:creationId xmlns:p14="http://schemas.microsoft.com/office/powerpoint/2010/main" val="299506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26/09/2018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advTm="8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48427-14B3-49FD-B8B1-B3E45B212A83}" type="datetimeFigureOut">
              <a:rPr lang="en-GB" smtClean="0"/>
              <a:t>26/09/2018</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79C781-BB74-4140-9A0B-3431A9E3239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8000">
    <p:pull/>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uk/url?sa=i&amp;rct=j&amp;q=&amp;esrc=s&amp;source=images&amp;cd=&amp;cad=rja&amp;uact=8&amp;docid=eEavlycVM13CmM&amp;tbnid=5q6JUhabC7Jz1M:&amp;ved=0CAcQjRw&amp;url=http://www.art2go-uk.com/product_info.php?products_id=206&amp;ei=h9gVVLjwMoTOaIeYgrAM&amp;bvm=bv.75097201,d.ZGU&amp;psig=AFQjCNHCnaS4GEYOrKxDn64MqDyrhM8llg&amp;ust=1410804226000306" TargetMode="Externa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google.co.uk/imgres?imgurl=http://images.clipartlogo.com/files/ss/thumb/460/46002013/cartoon-vector-outline_small.jpg&amp;imgrefurl=http://www.clipartlogo.com/premium/detail/illustration-of-human-faced_43483672.html&amp;docid=NCIhvf9RZuyNIM&amp;tbnid=tzcAWIF4MBsHDM:&amp;w=125&amp;h=83&amp;ei=ML3NUsPsJ8XV0QWlsIHoDQ&amp;ved=0CAIQxiAwAA&amp;iact=c" TargetMode="External"/><Relationship Id="rId7" Type="http://schemas.openxmlformats.org/officeDocument/2006/relationships/hyperlink" Target="http://www.google.co.uk/url?sa=i&amp;rct=j&amp;q=&amp;esrc=s&amp;source=images&amp;cd=&amp;cad=rja&amp;docid=Teb3te8mnV_JKM&amp;tbnid=ToljwUR9INBI5M:&amp;ved=0CAUQjRw&amp;url=http://www.fotosearch.com/clip-art/eye.html&amp;ei=AZPNUoqVBNCa0QXdxoGoBA&amp;bvm=bv.58187178,d.ZG4&amp;psig=AFQjCNGK6j1Dkh4dVJSzNqOpP6bju2s1tA&amp;ust=1389290594722317"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www.google.co.uk/url?sa=i&amp;rct=j&amp;q=&amp;esrc=s&amp;source=images&amp;cd=&amp;cad=rja&amp;docid=ieya8maXPcFJSM&amp;tbnid=cqYhq8vIX4vGTM:&amp;ved=0CAUQjRw&amp;url=http://tatoobild.com/praying/praying-hands-2-black-and-white.html&amp;ei=UcHNUqOUHOy20QW8n4DoDw&amp;psig=AFQjCNFxMf-IZ_N3Gzpawmmfb2JH48p0-A&amp;ust=1389302383412425" TargetMode="External"/><Relationship Id="rId10" Type="http://schemas.openxmlformats.org/officeDocument/2006/relationships/image" Target="../media/image36.png"/><Relationship Id="rId4" Type="http://schemas.openxmlformats.org/officeDocument/2006/relationships/image" Target="../media/image33.jpeg"/><Relationship Id="rId9" Type="http://schemas.openxmlformats.org/officeDocument/2006/relationships/hyperlink" Target="http://www.google.co.uk/url?sa=i&amp;rct=j&amp;q=&amp;esrc=s&amp;source=images&amp;cd=&amp;cad=rja&amp;docid=k5D72i-GS3INvM&amp;tbnid=5tRhcJOLQ9dW-M:&amp;ved=0CAUQjRw&amp;url=http://icons.mysitemyway.com/legacy-icon/018016-blue-retro-rusted-grunge-icon-symbols-shapes-check-mark/&amp;ei=3rbNUsmACfSS0QXiqYAw&amp;psig=AFQjCNFv_zR_jWCjzA4cGPS6fTIiAmfx0w&amp;ust=13892997940173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 Target="slide6.xml"/><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qAC-bLgnw9ZsnM&amp;tbnid=BBfOPFYerlQzYM:&amp;ved=0CAUQjRw&amp;url=http://www.tkmaxx.com/view-all-kids-new-in/childrens-grey-trainers/invt/26859146&amp;ei=YJLIUZbpPIGX1AXq-YHABg&amp;bvm=bv.48293060,d.d2k&amp;psig=AFQjCNH8AIUGi4GtUryC05gSdVykXvvGhQ&amp;ust=1372185545209158"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528" y="3573016"/>
            <a:ext cx="9144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Welcome to </a:t>
            </a:r>
          </a:p>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 Class 3LN</a:t>
            </a:r>
            <a:endPar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620688"/>
            <a:ext cx="2177522" cy="2736304"/>
          </a:xfrm>
          <a:prstGeom prst="rect">
            <a:avLst/>
          </a:prstGeom>
        </p:spPr>
      </p:pic>
    </p:spTree>
    <p:extLst>
      <p:ext uri="{BB962C8B-B14F-4D97-AF65-F5344CB8AC3E}">
        <p14:creationId xmlns:p14="http://schemas.microsoft.com/office/powerpoint/2010/main" val="1649188693"/>
      </p:ext>
    </p:extLst>
  </p:cSld>
  <p:clrMapOvr>
    <a:masterClrMapping/>
  </p:clrMapOvr>
  <p:transition spd="slow" advTm="8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4012" y="672006"/>
            <a:ext cx="5058791" cy="5632311"/>
          </a:xfrm>
          <a:prstGeom prst="rect">
            <a:avLst/>
          </a:prstGeom>
        </p:spPr>
        <p:txBody>
          <a:bodyPr wrap="square">
            <a:spAutoFit/>
          </a:bodyPr>
          <a:lstStyle/>
          <a:p>
            <a:r>
              <a:rPr lang="en-GB" sz="2400" dirty="0">
                <a:latin typeface="Berlin Sans FB" panose="020E0602020502020306" pitchFamily="34" charset="0"/>
              </a:rPr>
              <a:t>The PE kit is shorts and a t-shirt for </a:t>
            </a:r>
            <a:r>
              <a:rPr lang="en-GB" sz="2400" b="1" dirty="0">
                <a:latin typeface="Berlin Sans FB" panose="020E0602020502020306" pitchFamily="34" charset="0"/>
              </a:rPr>
              <a:t>indoor </a:t>
            </a:r>
            <a:r>
              <a:rPr lang="en-GB" sz="2400" b="1" dirty="0" smtClean="0">
                <a:latin typeface="Berlin Sans FB" panose="020E0602020502020306" pitchFamily="34" charset="0"/>
              </a:rPr>
              <a:t>PE.  </a:t>
            </a:r>
            <a:r>
              <a:rPr lang="en-GB" sz="2400" dirty="0" smtClean="0">
                <a:latin typeface="Berlin Sans FB" panose="020E0602020502020306" pitchFamily="34" charset="0"/>
              </a:rPr>
              <a:t>For </a:t>
            </a:r>
            <a:r>
              <a:rPr lang="en-GB" sz="2400" b="1" dirty="0" smtClean="0">
                <a:latin typeface="Berlin Sans FB" panose="020E0602020502020306" pitchFamily="34" charset="0"/>
              </a:rPr>
              <a:t>outdoor PE </a:t>
            </a:r>
            <a:r>
              <a:rPr lang="en-GB" sz="2400" dirty="0" smtClean="0">
                <a:latin typeface="Berlin Sans FB" panose="020E0602020502020306" pitchFamily="34" charset="0"/>
              </a:rPr>
              <a:t>the P.E. kit is blue tracksuit/jogging bottoms, tracksuit top/sweatshirt, white T-shirt </a:t>
            </a:r>
            <a:r>
              <a:rPr lang="en-GB" sz="2400" dirty="0">
                <a:latin typeface="Berlin Sans FB" panose="020E0602020502020306" pitchFamily="34" charset="0"/>
              </a:rPr>
              <a:t>and </a:t>
            </a:r>
            <a:r>
              <a:rPr lang="en-GB" sz="2400" dirty="0" smtClean="0">
                <a:latin typeface="Berlin Sans FB" panose="020E0602020502020306" pitchFamily="34" charset="0"/>
              </a:rPr>
              <a:t>trainers/plimsolls. </a:t>
            </a:r>
          </a:p>
          <a:p>
            <a:endParaRPr lang="en-GB" sz="2400" dirty="0">
              <a:latin typeface="Berlin Sans FB" panose="020E0602020502020306" pitchFamily="34" charset="0"/>
            </a:endParaRPr>
          </a:p>
          <a:p>
            <a:r>
              <a:rPr lang="en-GB" sz="2400" dirty="0" smtClean="0">
                <a:latin typeface="Berlin Sans FB" panose="020E0602020502020306" pitchFamily="34" charset="0"/>
              </a:rPr>
              <a:t>We </a:t>
            </a:r>
            <a:r>
              <a:rPr lang="en-GB" sz="2400" dirty="0">
                <a:latin typeface="Berlin Sans FB" panose="020E0602020502020306" pitchFamily="34" charset="0"/>
              </a:rPr>
              <a:t>encourage bare foot work for gymnastics for safety and high quality</a:t>
            </a:r>
            <a:r>
              <a:rPr lang="en-GB" sz="2400" dirty="0" smtClean="0">
                <a:latin typeface="Berlin Sans FB" panose="020E0602020502020306" pitchFamily="34" charset="0"/>
              </a:rPr>
              <a:t>. </a:t>
            </a:r>
          </a:p>
          <a:p>
            <a:endParaRPr lang="en-GB" sz="2400" dirty="0">
              <a:latin typeface="Berlin Sans FB" panose="020E0602020502020306" pitchFamily="34" charset="0"/>
            </a:endParaRPr>
          </a:p>
          <a:p>
            <a:r>
              <a:rPr lang="en-GB" sz="2400" dirty="0" smtClean="0">
                <a:latin typeface="Berlin Sans FB" panose="020E0602020502020306" pitchFamily="34" charset="0"/>
              </a:rPr>
              <a:t>No </a:t>
            </a:r>
            <a:r>
              <a:rPr lang="en-GB" sz="2400" dirty="0">
                <a:latin typeface="Berlin Sans FB" panose="020E0602020502020306" pitchFamily="34" charset="0"/>
              </a:rPr>
              <a:t>jewellery is allowed for PE.</a:t>
            </a:r>
            <a:endParaRPr lang="en-GB" sz="2400" dirty="0" smtClean="0">
              <a:effectLst/>
              <a:latin typeface="Berlin Sans FB" panose="020E0602020502020306" pitchFamily="34" charset="0"/>
            </a:endParaRPr>
          </a:p>
          <a:p>
            <a:endParaRPr lang="en-GB" sz="2400" dirty="0" smtClean="0">
              <a:latin typeface="Berlin Sans FB" panose="020E0602020502020306" pitchFamily="34" charset="0"/>
            </a:endParaRPr>
          </a:p>
          <a:p>
            <a:r>
              <a:rPr lang="en-GB" sz="2400" dirty="0" smtClean="0">
                <a:latin typeface="Berlin Sans FB" panose="020E0602020502020306" pitchFamily="34" charset="0"/>
              </a:rPr>
              <a:t>It </a:t>
            </a:r>
            <a:r>
              <a:rPr lang="en-GB" sz="2400" dirty="0">
                <a:latin typeface="Berlin Sans FB" panose="020E0602020502020306" pitchFamily="34" charset="0"/>
              </a:rPr>
              <a:t>is important every child takes part in PE and wears the appropriate kit. Please ensure your child has their PE kit in school on the relevant days.</a:t>
            </a:r>
            <a:endParaRPr lang="en-GB" sz="2400" dirty="0">
              <a:effectLst/>
              <a:latin typeface="Berlin Sans FB" panose="020E0602020502020306" pitchFamily="34" charset="0"/>
            </a:endParaRPr>
          </a:p>
        </p:txBody>
      </p:sp>
      <p:pic>
        <p:nvPicPr>
          <p:cNvPr id="8199" name="Picture 7" descr="http://www.wynsors.com/images/077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940" y="5661248"/>
            <a:ext cx="1640452" cy="849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46" y="764704"/>
            <a:ext cx="2777023" cy="2314186"/>
          </a:xfrm>
          <a:prstGeom prst="rect">
            <a:avLst/>
          </a:prstGeom>
        </p:spPr>
      </p:pic>
      <p:sp>
        <p:nvSpPr>
          <p:cNvPr id="8" name="TextBox 7"/>
          <p:cNvSpPr txBox="1"/>
          <p:nvPr/>
        </p:nvSpPr>
        <p:spPr>
          <a:xfrm>
            <a:off x="996633" y="3064885"/>
            <a:ext cx="2547379" cy="523220"/>
          </a:xfrm>
          <a:prstGeom prst="rect">
            <a:avLst/>
          </a:prstGeom>
          <a:noFill/>
        </p:spPr>
        <p:txBody>
          <a:bodyPr wrap="square" rtlCol="0">
            <a:spAutoFit/>
          </a:bodyPr>
          <a:lstStyle/>
          <a:p>
            <a:r>
              <a:rPr lang="en-GB" sz="2800" dirty="0" smtClean="0">
                <a:latin typeface="Berlin Sans FB" panose="020E0602020502020306" pitchFamily="34" charset="0"/>
              </a:rPr>
              <a:t>£4.00 + VAT</a:t>
            </a:r>
            <a:endParaRPr lang="en-GB" sz="2800" dirty="0">
              <a:latin typeface="Berlin Sans FB" panose="020E0602020502020306"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97" y="3488161"/>
            <a:ext cx="1934226" cy="1934226"/>
          </a:xfrm>
          <a:prstGeom prst="rect">
            <a:avLst/>
          </a:prstGeom>
        </p:spPr>
      </p:pic>
      <p:sp>
        <p:nvSpPr>
          <p:cNvPr id="10" name="TextBox 9"/>
          <p:cNvSpPr txBox="1"/>
          <p:nvPr/>
        </p:nvSpPr>
        <p:spPr>
          <a:xfrm>
            <a:off x="2189379" y="4550249"/>
            <a:ext cx="1068813" cy="523220"/>
          </a:xfrm>
          <a:prstGeom prst="rect">
            <a:avLst/>
          </a:prstGeom>
          <a:noFill/>
        </p:spPr>
        <p:txBody>
          <a:bodyPr wrap="square" rtlCol="0">
            <a:spAutoFit/>
          </a:bodyPr>
          <a:lstStyle/>
          <a:p>
            <a:r>
              <a:rPr lang="en-GB" sz="2800" dirty="0" smtClean="0">
                <a:latin typeface="Berlin Sans FB" panose="020E0602020502020306" pitchFamily="34" charset="0"/>
              </a:rPr>
              <a:t>£6.50</a:t>
            </a:r>
            <a:endParaRPr lang="en-GB" sz="2800" dirty="0">
              <a:latin typeface="Berlin Sans FB" panose="020E0602020502020306" pitchFamily="34" charset="0"/>
            </a:endParaRPr>
          </a:p>
        </p:txBody>
      </p:sp>
    </p:spTree>
    <p:extLst>
      <p:ext uri="{BB962C8B-B14F-4D97-AF65-F5344CB8AC3E}">
        <p14:creationId xmlns:p14="http://schemas.microsoft.com/office/powerpoint/2010/main" val="3042568319"/>
      </p:ext>
    </p:extLst>
  </p:cSld>
  <p:clrMapOvr>
    <a:masterClrMapping/>
  </p:clrMapOvr>
  <p:transition spd="slow" advTm="8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VFBQUFBQVFBQVFBUUFBQXFhQUFBQYHCggGBolHBQUITEhJSkrLi4uFx8zODMsNygtLisBCgoKDg0OGxAQGywkHyQsLCwsLCwsLCwsLCwsLCwsLCwsLCwsLCwsLCwsLSwsLCwsLCwsLCwsLCwsLCwsLC8sLP/AABEIAMIBAwMBIgACEQEDEQH/xAAcAAABBQEBAQAAAAAAAAAAAAADAAECBAUGBwj/xABCEAACAQIDAwcJBQYGAwAAAAAAAQIDEQQhMQUSUQZBYXGhsdEHEyJSU4GRksEWIzJC8ENigqLS4RQVcpPC8TNUsv/EABoBAAMAAwEAAAAAAAAAAAAAAAABAgMEBQb/xAAvEQACAgECBQMDAwQDAAAAAAAAAQIRAwQhEhMxUZFBUmEFFCJxgdEjseHxFTJC/9oADAMBAAIRAxEAPwC3SgXKUCNKBapwIEPTgWIRFCAeERjFCIaERQiGjEAFGIaMRRiGjEAGjEJGJKMScYgAyiTUSSiTURgRUSSiTUSSiAEFEdRCKI6iAEN0Vgm6JgAOwrBMhWAAdhrBd0awACcSLiGcSLiAAXEg4h3Ei4jAryiDlEsuIOUQEVZRBTgW5RBSiAFCpAqVYGpUgVatMAMx0xFp0xABnU4FmESFOJYgiRk4RDwRGEQ0EACk1FNvJJNt9C1POsVy8xDk/NRhGN3a6bbV8r5nX8sK+5halsnO1NfxPPsueXV4pXszq/TtJDKnKatGnqs7hsjdfLrGcaa/g/uR+2+N9pFdVOJzqHiddaHT+1Gk9Tk7nQ/bPG+2/kh4Eftnjfbv5YeBz85Cii1o8HsXgXPydzoPtjjfby+EPAPQ5UYySu8RPW3Mu5HNpF2jVW5bg7lPR4UtoLwiHqMnuZuz5RYn29T5mVcVygxNl9/Vu368jL/xCvoyDe/LJPLvZL02NL/qvCLjlk31Zo/55if/AGK3+5LxC0NqYmTt5+r/ALkvErUcJf8AE7dWpbp7sfwr3vNmRYcVbwXhGKU8l7SfknX2rVhl52tOXBVJtLrzK0MbUlaU5zb6ZN2z5rvIfEV3oufW2Wv1B1JqLS1yBaePFdLwPmtKmyzDFSX5pfFk3j6i0nP5mVlO+kW/gg8aTeqsU8S7C5vyEjtOrz1J/NLxIz2jVaf3k9fWlll19IlRQN0snpz/ABsLkx7IOd8lmG0Ktk/OTzS/PLxH/wAwq+1qfPLxK6jZJcEkM0VyMfZeDWead9WWP8wq+1qfPLxFLG1bf+Sp88vErxAYupZxfM7pi5MOyKWSb9WXv8zrLSrUz/fl4ko7axC/bVPmZQqr8PX9GSlET0+N/wDleAWafdlvF7fxKhlWqarR562+pveT/bVWtUq06s3NRjGactU27NJ8Dka8bxa46G75M8sVVXGlf4TSOfr9PCOFtRXg6GjyylJJs9EnEr1IlySATiedOqUnAQdxEAGRBFiCBwQeCJGEgg8UDgg8UAHJeUSranRj61Rv4RfiefYtpZJWvbN6vI7vyoRtSoy4Tfav7Hn9eSvdZ5X6j0f0uuR+7OXq1+ZCTH3gN7sNu5HURqNURgESGhEJYyJESY8USiKMR0iqMTYqcG2XamGlC7hmtZRb5+MfAhgY+kjU3RSin1J5jT2KWExEZZLVap5NfEsTdut9nSVK2BTe9zx4ZPquixhbKEnwve+vxBQZcsyrYUKNnfmXO+8q0oupUvzJ5DTqSqNRRqYXC7keniVVGK66isGj2WB3JxkKjHxWxSQJFi+dgdgoGwb1IyJjWHQrIWKu1F6HU0XJFbHL0H7u8mjJCW5ClU3oRfBpPu+pYjoyhhH93Lokn2otYl2hL9asmi31JPgzQ5D1ksfTtpONSn2OXfEzKmnHK3wG5PV9zE4aSyXnY/CUrPsZrauPFhkvg29JtJP5PaGgM0WZIFNHkDulVxHCOIgAxIIsQQOCDwRIwkEGiiEEGggA8/8AKjis6dPmUZSa6W7LuZwEK2W7JWS0eZ1HL3GqWLqLXd3YL3LP6nMuDZ6nQ4+HBE5Wef5uwmGw7lmWJYd83bkApJoNvs30macmrJRw8iccNIiqvQgka37q7TIrMbof/Dy0sSjhZEoYjoXaEjiegoh0SwVKzbZZqVGnlol2g41cuYaWI6EOrIajYsJJpveyuCxdKV2o6PPXIsUq98rLrCRm97dtfLXoANhsHTjBaq7WfgH89nqrW7R1ATikGwqT3Ib64okqi4om4LgQaXDuAnhiFjVjxQPfV9UR3EPJLh0CodR7iclzDXBOj+siPm309ow4E/UnVkl3LpfAr4+Xo24/QLGnnm3z21HrUU11dFxUWopepRo0/u5/rRXLUoqUVd62Yo0308/FdhONP39xLKpXuZ+Ke9ktL9nBFeU3Tmn6rhJe7P6GxUo2z1fMZu0FfTgn3mKatM2cM/ySR7vGV0mudJ/HMhJA9kz3qFF8aVN/GCDSR4tqmd4C0Ik0IQGJBB4IHBB4IkYSCDLLMhBFfbWI83h6s+EJW62rLvGlboTdI8g2pU36lSb1lOT+LZSZKrJ9CBJntMceGKRwJtuVhUSsRiSMyMD6iRJIjukkWiWGpkwcCxCNyuhLCUeBOtSW7kKhHMsuldZE3uQZ0ImphoZX5yq6NmXMNF2KkKyRJj2EiAQ0XcHKISWWYnmAMCxNMI0O4lWQQsM0SGYAQaHRKw1gKQOSJQQ8kPAllIEm1Kz0ehXxdFXv0fqxcgrq75m+xlXFPNdT70QZ8b/I9W5JVN7BUHe9qaj8rcfoackYHk9q72Cj+7OpH+be/wCR0MkeMzx4csl8s9JB3FMC0ImxGIoxIIPBAoIsQRIwkEc75QcRu4Xd9eSXuWf0R0kEcV5R6t5UoZZJya63ZdzNrRQ488V8/wBjDqJcONs88qvMaKDVKebFGkevijgykhoxJbpJRHSMiRisioklElEMoFpENgkgtN2JKmKxVENl6jZ5luMUZtCbRpU5XMclQ0xp00wkYCcRIgTHaIpEhgExEKb5gtiMlzhYApoeOaJzV1chFWKvYn1IyiINu3BuAJjZEYkRYxkZCgSaGSzEykNCKu+v6AMTl2r6/QPuek+lLsIV4EmaHVHceTWp9zVj6tW9v9UV/SzrZI4byZ1fTrx4xhL4Np//AEju5I8lr41qJHodO7xoFYRKwjUM5iwQeCBQQeCIALBHmvLjFKWJqJfkio9n92elxPHtt11KpVk/zTfedX6TC8rl2Rpa6VQozfPX1zG3iASB6aJxGh94Vwqot5kXTMiItCiFiwaRNIsiQaJNwBwLlCrbLJobMbKqRZw9WzDuinmRnQ3SeJPYVlqEk0PYq0J2LmqMMlTKuwbGTJNDWAkmhA1kGhBtrdzvqhPYpMi0Q3ewPUouLzQEE+wmKLHlEVhANdgMkRsGkgaLTAixRlmS3biUcwKQ8VlbjkQrw9Bpcyy60TrL0opDpXIaM0XRq+TepbFOLf4qUl8HF/RnpUkeXci3u4yi9L78X8kj1Nnmfqkaz/qkd/SO8YKwiTQjnGyYsEHggMCxAkYDalfcoVJ8IS+NsjzjZ3JqeJpVaq0pWuvzO922lzpJHa8tK+7hWvWlGPu1fca3k6oWwu8/z1JNdSSj3pnT0uV4MDyLq2kambGsuThfY8Xxmz5U3no9HxAxizv/ACibAlQlv01ehN3t7OfPHqeq96OJVJ3PQabNHNBSicfNjljlwyI0qjQfVCr0d1Zgqc7G2jVY7gJIK5jJGRENjJBIyIRRNoolhYYhovU6snroZqZpYW8rX0SMWRJKxJB5YFtXSY0ItZNFzDVWmXamFUs+c05ZWtpDqmY842B2NDEYWxTcTJGSaBoHYlSqOLusmM0JFEm7hcTGst2a9JdvSijtHZ7hms48SlCbTTWTWjOiwOKVWLUrX0kuPSjVmnifFHp2KOegNONi5tDAunL916Mq1GZ4yUt0NApEWiUkRkZEMh0hW7oio3DOysDYygqz3op6p2fSa+GS3bwV29Fr1mVtCFnGS/Vi1QzV1Lda5tNUKatWWgmwW4Yui37ZJ++W6+89aaPHsPPdqRlf8NSMm+p3PYmef+sR/qRfwd7Qu4MGIkMcg3jEgWIFeAeBIHLcvK13Sp/6pvuXczX8nW3U4rDTdmruk+KbbcetXb6uo4/lbX3sVUz/AAqMV0ZLLtZnYbEShJSi2nFpprVNaM70NMp6SMX67nP5rWZv9j3LaGChWpyp1FeMlZrua6VqeM7V2NPC15U5aaxlbKceZ/rpPWOTO2o4qipaTVlUjwlxXQ9V/Yjyn2KsVRcdJxu6cuD4PoZpaPUS02Rxl09f5M2pwLNC119Dw/HXcncAjUx9FxluyTUk3GSeqa4mfuZnqoSTWxwJKtmTpRuG/wAMwO7YJCRmRhkgnmbAZIOqbJUsO28kPirqQQoUXJpG3QpbqtYlgMFu5vUsyjxNPLm4nSLigW4i5hamViqkucNh7XNee6G1Ze8xvGfjMC1mtDboxyJOKeT0NaOZxZByMokLGztHZ+7mtDJnE38eRTVoloYLhqjhNSXvAsdMtq0B0tWkq0PddHOVadm4vJo3diYjLd4ENs4RSvOOq1Rp4p8ubg+hSMKC49IzgrkrCmjcLSIuNhVGDw9W6s+YlJlVuMHtD8N7aPsI3Vr8UWJVL3TSaAQp30yS/VgTpblxTbpFdU7pvPLNdh7Dsqtv0KUvWpwf8queT1LKT5rx8T0rkhU3sHR6Iyj8s5I431dXCMvk7Gh2k4muIYRwTpGFBliDKsGD2pX3KFWS1UJNddshJW6E3SPONoV9+tUn61ST913bssCuBjIkmesrhSj2Rx4u7Z0HJjbEsNVU1nF5Tj60fHnR7DhcRGpCM4O8ZJNPoZ4LSkdvyF5Q+al5mo/u5v0W/wAk39H3+852u0vGuOPVG5p8tfizS8oHJjzsXXor00vvIr80VpJdK7uo8wnRmtU17j6FOD5WbF81J1If+OTzXNGXDqfMH0zW1/Sl+38GHX6e1zIr9TzaOYRUXwNPE4FSzhk+HMVoR5nqegjO+hxtmSwi3nY3KFGK6zFppxd0aFDafM17zDmUpdCKou+cSebFiKsbaodY2C6e5mZj60W7IwQg5PoO9gu9fnHUwOGj6NwypGRpILNbBYjRGhY5xtx/7L2C2lzS+JqZML6xEzXyasZO0Nl6uOfQaGTV09RU5cWYYScHaE0ctOBA2do4HnijJqRtkdLHkUlsINgK7hNPmvn1G+5LXjqcubOzMXvLdlqtGYdRjv8AJBRW2lhN170fwvsM1a+86Xet9UYu0cPuvJei9H9CsOS/xZS7Gco2k+v6BMl+L4FedS7TWt9Cyo7z+pty+Skr2RGEbvoJum/AsuCSy0/WoOLNac7OhixcK+SpVb3o36TvPJ9UvhWvVqyXV6MX3tnC4mP4Xwf0/sdb5Oqno14cJQl8ykv+KNL6ir019mjZ0zrN+x2QiNxHnDpnP02ZXK/E7uFmr2cnGK6c8+40KciWJwlOrHdqRU48GPHJRkpP0FNWmjyqDCxR6PDkxhbW80l1OXiNLkhhnopx6peJ2P8Aksbe6ZpfayXqefwZYpTO1fIik9Kk18rIvkOvy1vjBfRmRfUML/0L7eZuciOUHnYqjUf3kV6Lf54r6ruOnxFCM4uE1eMlZpnAYfkjVpyUqdWN4tNOzTTR3eCqycF5yynb0rPK/FHL1PL4+PE/8G5j4qqR5ttzZ7w9bcbyecHb8UfFaMoYjDKa6eJ6dt3ZkcRScXbeWcG+aXgzg5bCxcf2N+qpF/U6+l10ZQXE6ku/qcfVaKSncFaOflRktV7xSR0Edl4la0J+7df1GxGyptZ0ai6oN9xurV436ryjUenyLrF+DBsmVq0czWqbNnHNRl1OEl3oBTwMpSvL0YrS5njlj1sxSxy7DYWnkWaUGXVTppWuivVwnPGSfvMPMUmJxaJVsJKyZRnFo2sLO8fS1jqiVlJWksjGsrjsxNGZg8Y45PNGzTmmrrPIpVdnxecWSwzlB2adviRk4Z7x6io0E7rMo4rBR1SLHn7EVieJijxRdoKMTEULcwOF07o3am7JPwMzFYRxzWa/XMbcMt7MC7Ce9G/OlmQi73jLR83AFgsStNMi1vpK/wD2YmmnQ0n0MLF4Ddk+DzGps06/p66cyKFSi0Z+Y2qZ0MWDhVvqPIB5wLZlSqmmyTOPicop8Hc3/J7W++qx401L5ZL+pnPVZ/dyXQaHIivbGR4TpSjfp1/4ow6pcWmmh49ssWeluQgTkOeZOqc3SmXKcjKpVC7SmQBoQkHhIpU5liEhjLkZBYsqQkHjIALMZBYyK0ZBIsALCkSTAxkTTAAqZJMEmTTAAiHsuBBMkmACdGL1jF+5EJYCk9acH/BHwDJkh8TXRipFOWyqD/ZQ+VA3sWh7KPwNARXNn3fkXBHsjNlsLDv9mvjJdzIS5O4d/kfzz8TVEVz8nuflk8rH7V4Md8m6HCS6py8SP2Xofv8Azs2hD+4y+5+Sft8XtXgw/stR41F/H4oj9lKPrVfmj/Sbwh/c5vcw+2xe1eDnp8kaXr1Ov0P6QE+R0HrVqdGUfA6dkJMpavN7hLTYk7UUctPkZT9rU/l8Ab5F0/a1P5fA6psFJj+7ze5l8qHY5j7G0/a1PhHwBz5G0/aVP5fA6iTAzkL7rN7mHKh2OZnyNpWa35589o+A2z+StGhUjUjKo3G+6m1bNW0SzOhnMrVagPU5WqcnQuVC7oTmMV3UEYDIc3SLlEQiBlymWYCEMA8Q0BCAA0QiEIACRCIQgAmiaGEMCaJoQhASRNCEMBxCEIBCEIAEIQgAQhCACLISEIYApA5CEMAUgMxCARWqFWqMIYFZiEIQz//Z">
            <a:hlinkClick r:id="rId2"/>
          </p:cNvPr>
          <p:cNvSpPr>
            <a:spLocks noChangeAspect="1" noChangeArrowheads="1"/>
          </p:cNvSpPr>
          <p:nvPr/>
        </p:nvSpPr>
        <p:spPr bwMode="auto">
          <a:xfrm>
            <a:off x="53975"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710" y="484775"/>
            <a:ext cx="2164120" cy="288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img.dooyoo.co.uk/GB_EN/315/books-and-magazines/printed-books/oxford-reading-tree-stage-2-storybooks-a-new-dog-roderick-h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410" y="2665149"/>
            <a:ext cx="2360696" cy="2360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316" y="2924944"/>
            <a:ext cx="2999080" cy="3970318"/>
          </a:xfrm>
          <a:prstGeom prst="rect">
            <a:avLst/>
          </a:prstGeom>
          <a:noFill/>
        </p:spPr>
        <p:txBody>
          <a:bodyPr wrap="square" rtlCol="0">
            <a:spAutoFit/>
          </a:bodyPr>
          <a:lstStyle/>
          <a:p>
            <a:r>
              <a:rPr lang="en-GB" sz="2800" b="1" dirty="0" smtClean="0">
                <a:latin typeface="Berlin Sans FB" panose="020E0602020502020306" pitchFamily="34" charset="0"/>
              </a:rPr>
              <a:t>Accelerated reading books</a:t>
            </a:r>
          </a:p>
          <a:p>
            <a:endParaRPr lang="en-GB" sz="2800" b="1" dirty="0">
              <a:latin typeface="Berlin Sans FB" panose="020E0602020502020306" pitchFamily="34" charset="0"/>
            </a:endParaRPr>
          </a:p>
          <a:p>
            <a:r>
              <a:rPr lang="en-GB" sz="2800" b="1" dirty="0" smtClean="0">
                <a:latin typeface="Berlin Sans FB" panose="020E0602020502020306" pitchFamily="34" charset="0"/>
              </a:rPr>
              <a:t>Books should be regularly changed and be in school daily.</a:t>
            </a:r>
          </a:p>
          <a:p>
            <a:endParaRPr lang="en-GB" sz="2800" b="1" dirty="0" smtClean="0">
              <a:latin typeface="Berlin Sans FB" panose="020E0602020502020306" pitchFamily="34" charset="0"/>
            </a:endParaRPr>
          </a:p>
          <a:p>
            <a:endParaRPr lang="en-GB" sz="2800" b="1" dirty="0">
              <a:latin typeface="Berlin Sans FB" panose="020E0602020502020306" pitchFamily="34" charset="0"/>
            </a:endParaRPr>
          </a:p>
        </p:txBody>
      </p:sp>
      <p:sp>
        <p:nvSpPr>
          <p:cNvPr id="9" name="TextBox 8"/>
          <p:cNvSpPr txBox="1"/>
          <p:nvPr/>
        </p:nvSpPr>
        <p:spPr>
          <a:xfrm>
            <a:off x="5310574" y="3367312"/>
            <a:ext cx="3528391" cy="2677656"/>
          </a:xfrm>
          <a:prstGeom prst="rect">
            <a:avLst/>
          </a:prstGeom>
          <a:noFill/>
        </p:spPr>
        <p:txBody>
          <a:bodyPr wrap="square" rtlCol="0">
            <a:spAutoFit/>
          </a:bodyPr>
          <a:lstStyle/>
          <a:p>
            <a:r>
              <a:rPr lang="en-GB" sz="2800" dirty="0" smtClean="0">
                <a:latin typeface="Berlin Sans FB" panose="020E0602020502020306" pitchFamily="34" charset="0"/>
              </a:rPr>
              <a:t>Please make a comment in the reading diary and sign to say you have heard your child read.</a:t>
            </a:r>
          </a:p>
          <a:p>
            <a:endParaRPr lang="en-GB" sz="2800" b="1" dirty="0">
              <a:latin typeface="Berlin Sans FB" panose="020E0602020502020306"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77201"/>
            <a:ext cx="2711133" cy="2259278"/>
          </a:xfrm>
          <a:prstGeom prst="rect">
            <a:avLst/>
          </a:prstGeom>
        </p:spPr>
      </p:pic>
      <p:sp>
        <p:nvSpPr>
          <p:cNvPr id="11" name="TextBox 10"/>
          <p:cNvSpPr txBox="1"/>
          <p:nvPr/>
        </p:nvSpPr>
        <p:spPr>
          <a:xfrm>
            <a:off x="3851920" y="1052736"/>
            <a:ext cx="1078855" cy="1384995"/>
          </a:xfrm>
          <a:prstGeom prst="rect">
            <a:avLst/>
          </a:prstGeom>
          <a:noFill/>
        </p:spPr>
        <p:txBody>
          <a:bodyPr wrap="square" rtlCol="0">
            <a:spAutoFit/>
          </a:bodyPr>
          <a:lstStyle/>
          <a:p>
            <a:r>
              <a:rPr lang="en-GB" sz="2800" dirty="0" smtClean="0">
                <a:latin typeface="Berlin Sans FB" panose="020E0602020502020306" pitchFamily="34" charset="0"/>
              </a:rPr>
              <a:t>£4.40   </a:t>
            </a:r>
          </a:p>
          <a:p>
            <a:r>
              <a:rPr lang="en-GB" sz="2800" dirty="0">
                <a:latin typeface="Berlin Sans FB" panose="020E0602020502020306" pitchFamily="34" charset="0"/>
              </a:rPr>
              <a:t> </a:t>
            </a:r>
            <a:r>
              <a:rPr lang="en-GB" sz="2800" dirty="0" smtClean="0">
                <a:latin typeface="Berlin Sans FB" panose="020E0602020502020306" pitchFamily="34" charset="0"/>
              </a:rPr>
              <a:t>   + VAT</a:t>
            </a:r>
            <a:endParaRPr lang="en-GB" sz="2800" dirty="0">
              <a:latin typeface="Berlin Sans FB" panose="020E0602020502020306" pitchFamily="34" charset="0"/>
            </a:endParaRPr>
          </a:p>
        </p:txBody>
      </p:sp>
    </p:spTree>
    <p:extLst>
      <p:ext uri="{BB962C8B-B14F-4D97-AF65-F5344CB8AC3E}">
        <p14:creationId xmlns:p14="http://schemas.microsoft.com/office/powerpoint/2010/main" val="158297539"/>
      </p:ext>
    </p:extLst>
  </p:cSld>
  <p:clrMapOvr>
    <a:masterClrMapping/>
  </p:clrMapOvr>
  <p:transition spd="slow" advTm="8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4291012" y="3071813"/>
            <a:ext cx="561975" cy="714375"/>
          </a:xfrm>
          <a:prstGeom prst="rect">
            <a:avLst/>
          </a:prstGeom>
          <a:solidFill>
            <a:sysClr val="window" lastClr="FFFFFF">
              <a:alpha val="0"/>
            </a:sys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Box 12"/>
          <p:cNvSpPr txBox="1"/>
          <p:nvPr/>
        </p:nvSpPr>
        <p:spPr>
          <a:xfrm>
            <a:off x="971607" y="836712"/>
            <a:ext cx="3384376" cy="4896000"/>
          </a:xfrm>
          <a:prstGeom prst="rect">
            <a:avLst/>
          </a:prstGeom>
          <a:ln w="53975">
            <a:solidFill>
              <a:srgbClr val="3333FF"/>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8" name="Text Box 4"/>
          <p:cNvSpPr txBox="1"/>
          <p:nvPr/>
        </p:nvSpPr>
        <p:spPr>
          <a:xfrm>
            <a:off x="1907795" y="3431172"/>
            <a:ext cx="1512000" cy="79494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dirty="0">
                <a:effectLst/>
                <a:latin typeface="Berlin Sans FB"/>
                <a:ea typeface="Calibri"/>
                <a:cs typeface="Times New Roman"/>
              </a:rPr>
              <a:t>Year </a:t>
            </a:r>
            <a:r>
              <a:rPr lang="en-GB" sz="2400" dirty="0">
                <a:latin typeface="Berlin Sans FB"/>
                <a:ea typeface="Calibri"/>
                <a:cs typeface="Times New Roman"/>
              </a:rPr>
              <a:t>3</a:t>
            </a:r>
            <a:r>
              <a:rPr lang="en-GB" sz="7200" dirty="0" smtClean="0">
                <a:effectLst/>
                <a:latin typeface="Berlin Sans FB"/>
                <a:ea typeface="Calibri"/>
                <a:cs typeface="Times New Roman"/>
              </a:rPr>
              <a:t>    </a:t>
            </a:r>
            <a:endParaRPr lang="en-GB" sz="1100" dirty="0">
              <a:effectLst/>
              <a:ea typeface="Calibri"/>
              <a:cs typeface="Times New Roman"/>
            </a:endParaRPr>
          </a:p>
        </p:txBody>
      </p:sp>
      <p:sp>
        <p:nvSpPr>
          <p:cNvPr id="19" name="Text Box 5"/>
          <p:cNvSpPr txBox="1"/>
          <p:nvPr/>
        </p:nvSpPr>
        <p:spPr>
          <a:xfrm>
            <a:off x="899992" y="4434959"/>
            <a:ext cx="3600000" cy="3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dirty="0">
                <a:effectLst/>
                <a:latin typeface="Berlin Sans FB"/>
                <a:ea typeface="Calibri"/>
                <a:cs typeface="Times New Roman"/>
              </a:rPr>
              <a:t>Homework due </a:t>
            </a:r>
            <a:r>
              <a:rPr lang="en-GB" dirty="0" smtClean="0">
                <a:effectLst/>
                <a:latin typeface="Berlin Sans FB"/>
                <a:ea typeface="Calibri"/>
                <a:cs typeface="Times New Roman"/>
              </a:rPr>
              <a:t>in</a:t>
            </a:r>
            <a:r>
              <a:rPr lang="en-GB" dirty="0">
                <a:latin typeface="Comic Sans MS"/>
                <a:ea typeface="Calibri"/>
                <a:cs typeface="Times New Roman"/>
              </a:rPr>
              <a:t> </a:t>
            </a:r>
            <a:r>
              <a:rPr lang="en-GB" u="dotted" dirty="0" smtClean="0">
                <a:solidFill>
                  <a:srgbClr val="FF0000"/>
                </a:solidFill>
                <a:latin typeface="Comic Sans MS"/>
                <a:ea typeface="Calibri"/>
                <a:cs typeface="Times New Roman"/>
              </a:rPr>
              <a:t>Wednesday</a:t>
            </a:r>
            <a:endParaRPr lang="en-GB" u="dotted" dirty="0" smtClean="0">
              <a:solidFill>
                <a:srgbClr val="FF0000"/>
              </a:solidFill>
              <a:effectLst/>
              <a:latin typeface="Comic Sans MS"/>
              <a:ea typeface="Calibri"/>
              <a:cs typeface="Times New Roman"/>
            </a:endParaRPr>
          </a:p>
          <a:p>
            <a:pPr algn="ctr">
              <a:lnSpc>
                <a:spcPct val="115000"/>
              </a:lnSpc>
              <a:spcAft>
                <a:spcPts val="1000"/>
              </a:spcAft>
            </a:pPr>
            <a:r>
              <a:rPr lang="en-GB" dirty="0" smtClean="0">
                <a:solidFill>
                  <a:schemeClr val="tx1"/>
                </a:solidFill>
                <a:latin typeface="Berlin Sans FB" panose="020E0602020502020306" pitchFamily="34" charset="0"/>
                <a:ea typeface="Calibri"/>
                <a:cs typeface="Times New Roman"/>
              </a:rPr>
              <a:t>Name </a:t>
            </a:r>
            <a:r>
              <a:rPr lang="en-GB" u="dotted" dirty="0" smtClean="0">
                <a:solidFill>
                  <a:schemeClr val="tx1"/>
                </a:solidFill>
                <a:latin typeface="Comic Sans MS" panose="030F0702030302020204" pitchFamily="66" charset="0"/>
                <a:ea typeface="Calibri"/>
                <a:cs typeface="Times New Roman"/>
              </a:rPr>
              <a:t>Harry Potter</a:t>
            </a:r>
            <a:endParaRPr lang="en-GB" u="dotted" dirty="0">
              <a:solidFill>
                <a:schemeClr val="tx1"/>
              </a:solidFill>
              <a:effectLst/>
              <a:latin typeface="Comic Sans MS" panose="030F0702030302020204" pitchFamily="66" charset="0"/>
              <a:ea typeface="Calibri"/>
              <a:cs typeface="Times New Roman"/>
            </a:endParaRPr>
          </a:p>
        </p:txBody>
      </p:sp>
      <p:sp>
        <p:nvSpPr>
          <p:cNvPr id="14" name="TextBox 13"/>
          <p:cNvSpPr txBox="1"/>
          <p:nvPr/>
        </p:nvSpPr>
        <p:spPr>
          <a:xfrm>
            <a:off x="4852987" y="1640789"/>
            <a:ext cx="3535437" cy="4247317"/>
          </a:xfrm>
          <a:prstGeom prst="rect">
            <a:avLst/>
          </a:prstGeom>
          <a:noFill/>
        </p:spPr>
        <p:txBody>
          <a:bodyPr wrap="square" rtlCol="0">
            <a:spAutoFit/>
          </a:bodyPr>
          <a:lstStyle/>
          <a:p>
            <a:r>
              <a:rPr lang="en-GB" dirty="0" smtClean="0">
                <a:latin typeface="Berlin Sans FB" panose="020E0602020502020306" pitchFamily="34" charset="0"/>
              </a:rPr>
              <a:t>Homework is sent home on Friday and should be completed at home and returned on Wednesday morning.</a:t>
            </a:r>
          </a:p>
          <a:p>
            <a:endParaRPr lang="en-GB" dirty="0">
              <a:latin typeface="Berlin Sans FB" panose="020E0602020502020306" pitchFamily="34" charset="0"/>
            </a:endParaRPr>
          </a:p>
          <a:p>
            <a:r>
              <a:rPr lang="en-GB" dirty="0" smtClean="0">
                <a:latin typeface="Berlin Sans FB" panose="020E0602020502020306" pitchFamily="34" charset="0"/>
              </a:rPr>
              <a:t>The children will have a online homework. Mymaths.com for maths and Spag.com for English. Children will also be sent spellings to learn at home for Fridays spelling test.</a:t>
            </a:r>
          </a:p>
          <a:p>
            <a:endParaRPr lang="en-GB" dirty="0">
              <a:latin typeface="Berlin Sans FB" panose="020E0602020502020306" pitchFamily="34" charset="0"/>
            </a:endParaRPr>
          </a:p>
          <a:p>
            <a:r>
              <a:rPr lang="en-GB" dirty="0" smtClean="0">
                <a:latin typeface="Berlin Sans FB" panose="020E0602020502020306" pitchFamily="34" charset="0"/>
              </a:rPr>
              <a:t>However the children love a project and may be set a challenge, design or investigation.</a:t>
            </a:r>
            <a:endParaRPr lang="en-GB" dirty="0">
              <a:latin typeface="Berlin Sans FB" panose="020E0602020502020306"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06" y="2409327"/>
            <a:ext cx="1066578" cy="1340277"/>
          </a:xfrm>
          <a:prstGeom prst="rect">
            <a:avLst/>
          </a:prstGeom>
        </p:spPr>
      </p:pic>
      <p:sp>
        <p:nvSpPr>
          <p:cNvPr id="10" name="Text Box 1"/>
          <p:cNvSpPr>
            <a:spLocks noChangeArrowheads="1"/>
          </p:cNvSpPr>
          <p:nvPr/>
        </p:nvSpPr>
        <p:spPr bwMode="auto">
          <a:xfrm>
            <a:off x="1535476" y="1134698"/>
            <a:ext cx="2256638" cy="1249244"/>
          </a:xfrm>
          <a:prstGeom prst="roundRect">
            <a:avLst>
              <a:gd name="adj" fmla="val 16667"/>
            </a:avLst>
          </a:prstGeom>
          <a:solidFill>
            <a:srgbClr val="FFE05D"/>
          </a:solidFill>
          <a:ln w="57150" cmpd="sng">
            <a:solidFill>
              <a:srgbClr val="000099"/>
            </a:solidFill>
            <a:round/>
            <a:headEnd type="none" w="med" len="med"/>
            <a:tailEnd type="none" w="med" len="me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Home/School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Liaison Book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3795" y="728428"/>
            <a:ext cx="3600000" cy="5112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0547345"/>
      </p:ext>
    </p:extLst>
  </p:cSld>
  <p:clrMapOvr>
    <a:masterClrMapping/>
  </p:clrMapOvr>
  <p:transition spd="slow" advTm="8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278931"/>
              </p:ext>
            </p:extLst>
          </p:nvPr>
        </p:nvGraphicFramePr>
        <p:xfrm>
          <a:off x="395536" y="622958"/>
          <a:ext cx="8298000" cy="612225"/>
        </p:xfrm>
        <a:graphic>
          <a:graphicData uri="http://schemas.openxmlformats.org/drawingml/2006/table">
            <a:tbl>
              <a:tblPr firstRow="1" firstCol="1" bandRow="1"/>
              <a:tblGrid>
                <a:gridCol w="1659600"/>
                <a:gridCol w="1659600"/>
                <a:gridCol w="1659600"/>
                <a:gridCol w="1659600"/>
                <a:gridCol w="1659600"/>
              </a:tblGrid>
              <a:tr h="612225">
                <a:tc>
                  <a:txBody>
                    <a:bodyPr/>
                    <a:lstStyle/>
                    <a:p>
                      <a:pPr>
                        <a:spcAft>
                          <a:spcPts val="0"/>
                        </a:spcAft>
                      </a:pPr>
                      <a:r>
                        <a:rPr lang="en-GB" sz="2300" b="0" dirty="0" smtClean="0">
                          <a:effectLst/>
                          <a:latin typeface="Berlin Sans FB" panose="020E0602020502020306" pitchFamily="34" charset="0"/>
                          <a:ea typeface="Times New Roman"/>
                          <a:cs typeface="Arial"/>
                        </a:rPr>
                        <a:t>  Look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Say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Cover</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Write</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Check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73" name="Picture 5" descr="http://us.cdn2.123rf.com/168nwm/studiobarcelona/studiobarcelona1011/studiobarcelona101100083/8255312-blank-paper-with-lines-and-pencil-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561" y="654339"/>
            <a:ext cx="437009" cy="549464"/>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8" descr="https://encrypted-tbn0.gstatic.com/images?q=tbn:ANd9GcQVisocHPYN9tXdmkC8LRyzP8QnzwFM65zwai83sfKxi9NY8Acr5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12" y="654528"/>
            <a:ext cx="830262" cy="5492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clker.com/cliparts/u/m/2/7/G/w/white-hand-print-md.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098" y="654528"/>
            <a:ext cx="472899" cy="518319"/>
          </a:xfrm>
          <a:prstGeom prst="rect">
            <a:avLst/>
          </a:prstGeom>
          <a:noFill/>
          <a:extLst>
            <a:ext uri="{909E8E84-426E-40DD-AFC4-6F175D3DCCD1}">
              <a14:hiddenFill xmlns:a14="http://schemas.microsoft.com/office/drawing/2010/main">
                <a:solidFill>
                  <a:srgbClr val="FFFFFF"/>
                </a:solidFill>
              </a14:hiddenFill>
            </a:ext>
          </a:extLst>
        </p:spPr>
      </p:pic>
      <p:pic>
        <p:nvPicPr>
          <p:cNvPr id="17" name="irc_mi" descr="http://sr.photos3.fotosearch.com/bthumb/CSP/CSP382/k3826647.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713646"/>
            <a:ext cx="691063" cy="431041"/>
          </a:xfrm>
          <a:prstGeom prst="rect">
            <a:avLst/>
          </a:prstGeom>
          <a:noFill/>
          <a:ln>
            <a:noFill/>
          </a:ln>
        </p:spPr>
      </p:pic>
      <p:pic>
        <p:nvPicPr>
          <p:cNvPr id="18" name="irc_mi" descr="http://etc-mysitemyway.s3.amazonaws.com/icons/legacy-previews/icons/blue-retro-rusted-grunge-icons-symbols-shapes/018016-blue-retro-rusted-grunge-icon-symbols-shapes-check-mark.pn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376" y="654527"/>
            <a:ext cx="651952" cy="54927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202846384"/>
              </p:ext>
            </p:extLst>
          </p:nvPr>
        </p:nvGraphicFramePr>
        <p:xfrm>
          <a:off x="395536" y="1412776"/>
          <a:ext cx="8303525" cy="2664798"/>
        </p:xfrm>
        <a:graphic>
          <a:graphicData uri="http://schemas.openxmlformats.org/drawingml/2006/table">
            <a:tbl>
              <a:tblPr firstRow="1" firstCol="1" bandRow="1"/>
              <a:tblGrid>
                <a:gridCol w="1660705"/>
                <a:gridCol w="1660705"/>
                <a:gridCol w="1660705"/>
                <a:gridCol w="1660705"/>
                <a:gridCol w="1660705"/>
              </a:tblGrid>
              <a:tr h="444133">
                <a:tc>
                  <a:txBody>
                    <a:bodyPr/>
                    <a:lstStyle/>
                    <a:p>
                      <a:pPr algn="ctr">
                        <a:spcAft>
                          <a:spcPts val="0"/>
                        </a:spcAft>
                      </a:pPr>
                      <a:r>
                        <a:rPr lang="en-GB" sz="2900" b="0" dirty="0">
                          <a:effectLst/>
                          <a:latin typeface="Berlin Sans FB" panose="020E0602020502020306" pitchFamily="34" charset="0"/>
                          <a:ea typeface="Times New Roman"/>
                          <a:cs typeface="Arial"/>
                        </a:rPr>
                        <a:t>Words</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1</a:t>
                      </a:r>
                      <a:r>
                        <a:rPr lang="en-GB" sz="2900" b="0" baseline="30000" dirty="0">
                          <a:effectLst/>
                          <a:latin typeface="Berlin Sans FB" panose="020E0602020502020306" pitchFamily="34" charset="0"/>
                          <a:ea typeface="Times New Roman"/>
                          <a:cs typeface="Arial"/>
                        </a:rPr>
                        <a:t>st</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2</a:t>
                      </a:r>
                      <a:r>
                        <a:rPr lang="en-GB" sz="2900" b="0" baseline="30000" dirty="0">
                          <a:effectLst/>
                          <a:latin typeface="Berlin Sans FB" panose="020E0602020502020306" pitchFamily="34" charset="0"/>
                          <a:ea typeface="Times New Roman"/>
                          <a:cs typeface="Arial"/>
                        </a:rPr>
                        <a:t>nd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3</a:t>
                      </a:r>
                      <a:r>
                        <a:rPr lang="en-GB" sz="2900" b="0" baseline="30000" dirty="0">
                          <a:effectLst/>
                          <a:latin typeface="Berlin Sans FB" panose="020E0602020502020306" pitchFamily="34" charset="0"/>
                          <a:ea typeface="Times New Roman"/>
                          <a:cs typeface="Arial"/>
                        </a:rPr>
                        <a:t>rd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4</a:t>
                      </a:r>
                      <a:r>
                        <a:rPr lang="en-GB" sz="2900" b="0" baseline="30000" dirty="0">
                          <a:effectLst/>
                          <a:latin typeface="Berlin Sans FB" panose="020E0602020502020306" pitchFamily="34" charset="0"/>
                          <a:ea typeface="Times New Roman"/>
                          <a:cs typeface="Arial"/>
                        </a:rPr>
                        <a:t>th</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bank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think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honk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sunk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pink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39552" y="4221088"/>
            <a:ext cx="8208912" cy="3539430"/>
          </a:xfrm>
          <a:prstGeom prst="rect">
            <a:avLst/>
          </a:prstGeom>
          <a:noFill/>
        </p:spPr>
        <p:txBody>
          <a:bodyPr wrap="square" rtlCol="0">
            <a:spAutoFit/>
          </a:bodyPr>
          <a:lstStyle/>
          <a:p>
            <a:r>
              <a:rPr lang="en-GB" sz="2800" dirty="0" smtClean="0">
                <a:latin typeface="Berlin Sans FB" panose="020E0602020502020306" pitchFamily="34" charset="0"/>
              </a:rPr>
              <a:t>Your child needs to be supervised while they are doing their homework and spellings. </a:t>
            </a:r>
          </a:p>
          <a:p>
            <a:r>
              <a:rPr lang="en-GB" sz="2800" dirty="0" smtClean="0">
                <a:latin typeface="Berlin Sans FB" panose="020E0602020502020306" pitchFamily="34" charset="0"/>
              </a:rPr>
              <a:t>In the homework folder there is place for you to make a comment about the work and for your child to do so too.</a:t>
            </a:r>
          </a:p>
          <a:p>
            <a:endParaRPr lang="en-GB" sz="2800" dirty="0">
              <a:latin typeface="Berlin Sans FB" panose="020E0602020502020306" pitchFamily="34" charset="0"/>
            </a:endParaRPr>
          </a:p>
          <a:p>
            <a:endParaRPr lang="en-GB" sz="2800" dirty="0">
              <a:latin typeface="Berlin Sans FB" panose="020E0602020502020306" pitchFamily="34" charset="0"/>
            </a:endParaRPr>
          </a:p>
          <a:p>
            <a:endParaRPr lang="en-GB" sz="2800" dirty="0">
              <a:latin typeface="Berlin Sans FB" panose="020E0602020502020306" pitchFamily="34" charset="0"/>
            </a:endParaRPr>
          </a:p>
        </p:txBody>
      </p:sp>
    </p:spTree>
    <p:extLst>
      <p:ext uri="{BB962C8B-B14F-4D97-AF65-F5344CB8AC3E}">
        <p14:creationId xmlns:p14="http://schemas.microsoft.com/office/powerpoint/2010/main" val="2677754376"/>
      </p:ext>
    </p:extLst>
  </p:cSld>
  <p:clrMapOvr>
    <a:masterClrMapping/>
  </p:clrMapOvr>
  <p:transition spd="slow" advTm="8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424936" cy="5909310"/>
          </a:xfrm>
          <a:prstGeom prst="rect">
            <a:avLst/>
          </a:prstGeom>
        </p:spPr>
        <p:txBody>
          <a:bodyPr wrap="square">
            <a:spAutoFit/>
          </a:bodyPr>
          <a:lstStyle/>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De </a:t>
            </a:r>
            <a:r>
              <a:rPr lang="en-GB" sz="4000" b="1" spc="50" dirty="0" err="1">
                <a:ln w="0"/>
                <a:solidFill>
                  <a:srgbClr val="3333FF"/>
                </a:solidFill>
                <a:effectLst>
                  <a:innerShdw blurRad="63500" dist="50800" dir="13500000">
                    <a:srgbClr val="000000">
                      <a:alpha val="50000"/>
                    </a:srgbClr>
                  </a:innerShdw>
                </a:effectLst>
                <a:latin typeface="Berlin Sans FB Demi" panose="020E0802020502020306" pitchFamily="34" charset="0"/>
              </a:rPr>
              <a:t>Bohun</a:t>
            </a: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 Primary School</a:t>
            </a:r>
          </a:p>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British Values Statement</a:t>
            </a:r>
          </a:p>
          <a:p>
            <a:r>
              <a:rPr lang="en-GB" dirty="0"/>
              <a:t> </a:t>
            </a:r>
          </a:p>
          <a:p>
            <a:r>
              <a:rPr lang="en-GB" sz="2800" dirty="0">
                <a:latin typeface="Berlin Sans FB" panose="020E0602020502020306" pitchFamily="34" charset="0"/>
              </a:rPr>
              <a:t>At De </a:t>
            </a:r>
            <a:r>
              <a:rPr lang="en-GB" sz="2800" dirty="0" err="1">
                <a:latin typeface="Berlin Sans FB" panose="020E0602020502020306" pitchFamily="34" charset="0"/>
              </a:rPr>
              <a:t>Bohun</a:t>
            </a:r>
            <a:r>
              <a:rPr lang="en-GB" sz="2800" dirty="0">
                <a:latin typeface="Berlin Sans FB" panose="020E0602020502020306" pitchFamily="34" charset="0"/>
              </a:rPr>
              <a:t> Primary School we value the diversity of backgrounds of all pupils, families and wider school community. </a:t>
            </a:r>
          </a:p>
          <a:p>
            <a:r>
              <a:rPr lang="en-GB" sz="2800" b="1" dirty="0">
                <a:latin typeface="Berlin Sans FB" panose="020E0602020502020306" pitchFamily="34" charset="0"/>
              </a:rPr>
              <a:t>The Department for Education states that there is a need:</a:t>
            </a:r>
            <a:endParaRPr lang="en-GB" sz="2800" dirty="0">
              <a:latin typeface="Berlin Sans FB" panose="020E0602020502020306" pitchFamily="34" charset="0"/>
            </a:endParaRPr>
          </a:p>
          <a:p>
            <a:r>
              <a:rPr lang="en-GB" sz="2800" i="1" dirty="0">
                <a:latin typeface="Berlin Sans FB" panose="020E0602020502020306" pitchFamily="34" charset="0"/>
              </a:rPr>
              <a:t>“To create and enforce a clear and rigorous expectation on all schools to promote the fundamental British values of democracy, the rule of law, individual liberty and mutual respect and tolerance of those with different faiths and beliefs</a:t>
            </a:r>
            <a:r>
              <a:rPr lang="en-GB" sz="2800" i="1" dirty="0" smtClean="0">
                <a:latin typeface="Berlin Sans FB" panose="020E0602020502020306" pitchFamily="34" charset="0"/>
              </a:rPr>
              <a:t>”.</a:t>
            </a:r>
            <a:endParaRPr lang="en-GB" sz="2800" dirty="0">
              <a:latin typeface="Berlin Sans FB" panose="020E06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764704"/>
            <a:ext cx="1066578" cy="1340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80728"/>
            <a:ext cx="1231404" cy="783621"/>
          </a:xfrm>
          <a:prstGeom prst="rect">
            <a:avLst/>
          </a:prstGeom>
        </p:spPr>
      </p:pic>
    </p:spTree>
    <p:extLst>
      <p:ext uri="{BB962C8B-B14F-4D97-AF65-F5344CB8AC3E}">
        <p14:creationId xmlns:p14="http://schemas.microsoft.com/office/powerpoint/2010/main" val="1381597781"/>
      </p:ext>
    </p:extLst>
  </p:cSld>
  <p:clrMapOvr>
    <a:masterClrMapping/>
  </p:clrMapOvr>
  <p:transition spd="slow" advTm="8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84976" cy="206210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GB" sz="4000" b="1" dirty="0">
                <a:ln/>
                <a:solidFill>
                  <a:srgbClr val="3333FF"/>
                </a:solidFill>
                <a:latin typeface="Berlin Sans FB Demi" panose="020E0802020502020306" pitchFamily="34" charset="0"/>
              </a:rPr>
              <a:t>Learning 2 Learn Skills</a:t>
            </a:r>
          </a:p>
          <a:p>
            <a:r>
              <a:rPr lang="en-GB" dirty="0">
                <a:ln/>
                <a:latin typeface="Berlin Sans FB" panose="020E0602020502020306" pitchFamily="34" charset="0"/>
              </a:rPr>
              <a:t>We want our children to become responsible citizens who care for their neighbours, community and the wider environment. It is most important that they understand how to look after themselves in this ever-changing </a:t>
            </a:r>
            <a:r>
              <a:rPr lang="en-GB" dirty="0" smtClean="0">
                <a:ln/>
                <a:latin typeface="Berlin Sans FB" panose="020E0602020502020306" pitchFamily="34" charset="0"/>
              </a:rPr>
              <a:t>world</a:t>
            </a:r>
            <a:r>
              <a:rPr lang="en-GB" sz="2800" dirty="0" smtClean="0">
                <a:ln/>
                <a:latin typeface="Berlin Sans FB" panose="020E0602020502020306" pitchFamily="34" charset="0"/>
              </a:rPr>
              <a:t>.</a:t>
            </a:r>
          </a:p>
          <a:p>
            <a:pPr algn="ctr"/>
            <a:r>
              <a:rPr lang="en-GB" sz="2000" dirty="0" smtClean="0">
                <a:ln/>
                <a:solidFill>
                  <a:srgbClr val="FF0000"/>
                </a:solidFill>
                <a:latin typeface="Berlin Sans FB" panose="020E0602020502020306" pitchFamily="34" charset="0"/>
              </a:rPr>
              <a:t>This year our celebration assemblies will be focussed on these themes:-</a:t>
            </a:r>
            <a:endParaRPr lang="en-GB" sz="2000" dirty="0">
              <a:ln/>
              <a:solidFill>
                <a:srgbClr val="FF0000"/>
              </a:solidFill>
              <a:latin typeface="Berlin Sans FB" panose="020E0602020502020306" pitchFamily="34" charset="0"/>
            </a:endParaRPr>
          </a:p>
        </p:txBody>
      </p:sp>
      <p:sp>
        <p:nvSpPr>
          <p:cNvPr id="4" name="Rectangle 3"/>
          <p:cNvSpPr/>
          <p:nvPr/>
        </p:nvSpPr>
        <p:spPr>
          <a:xfrm>
            <a:off x="2555776" y="2764091"/>
            <a:ext cx="7704856" cy="3970318"/>
          </a:xfrm>
          <a:prstGeom prst="rect">
            <a:avLst/>
          </a:prstGeom>
        </p:spPr>
        <p:txBody>
          <a:bodyPr wrap="square">
            <a:spAutoFit/>
          </a:bodyPr>
          <a:lstStyle/>
          <a:p>
            <a:r>
              <a:rPr lang="en-GB" sz="2800" dirty="0" smtClean="0">
                <a:latin typeface="Berlin Sans FB" panose="020E0602020502020306" pitchFamily="34" charset="0"/>
              </a:rPr>
              <a:t>The ‘learning to learns’ skills are:</a:t>
            </a: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Relationships </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Responsibility</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Resilience</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Resourceful</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Risk-Taking</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Reflective</a:t>
            </a:r>
            <a:endParaRPr lang="en-GB" sz="3600" dirty="0">
              <a:solidFill>
                <a:srgbClr val="3333FF"/>
              </a:solidFill>
              <a:latin typeface="Berlin Sans FB Demi" panose="020E0802020502020306" pitchFamily="34" charset="0"/>
            </a:endParaRPr>
          </a:p>
        </p:txBody>
      </p:sp>
    </p:spTree>
    <p:extLst>
      <p:ext uri="{BB962C8B-B14F-4D97-AF65-F5344CB8AC3E}">
        <p14:creationId xmlns:p14="http://schemas.microsoft.com/office/powerpoint/2010/main" val="5217350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48680"/>
            <a:ext cx="8352928" cy="95410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GB" sz="2800" b="1" dirty="0">
                <a:ln/>
                <a:solidFill>
                  <a:srgbClr val="3333FF"/>
                </a:solidFill>
              </a:rPr>
              <a:t>WHY ATTENDANCE AT </a:t>
            </a:r>
            <a:r>
              <a:rPr lang="en-GB" sz="2800" b="1" dirty="0" smtClean="0">
                <a:ln/>
                <a:solidFill>
                  <a:srgbClr val="3333FF"/>
                </a:solidFill>
              </a:rPr>
              <a:t>DE BOHUN SCHOOL </a:t>
            </a:r>
            <a:r>
              <a:rPr lang="en-GB" sz="2800" b="1" dirty="0">
                <a:ln/>
                <a:solidFill>
                  <a:srgbClr val="3333FF"/>
                </a:solidFill>
              </a:rPr>
              <a:t>IS SO IMPORTANT </a:t>
            </a:r>
          </a:p>
        </p:txBody>
      </p:sp>
      <p:sp>
        <p:nvSpPr>
          <p:cNvPr id="4" name="Rectangle 3"/>
          <p:cNvSpPr/>
          <p:nvPr/>
        </p:nvSpPr>
        <p:spPr>
          <a:xfrm>
            <a:off x="475725" y="1916832"/>
            <a:ext cx="8370676" cy="3539430"/>
          </a:xfrm>
          <a:prstGeom prst="rect">
            <a:avLst/>
          </a:prstGeom>
        </p:spPr>
        <p:txBody>
          <a:bodyPr wrap="square">
            <a:spAutoFit/>
          </a:bodyPr>
          <a:lstStyle/>
          <a:p>
            <a:r>
              <a:rPr lang="en-GB" sz="3200" dirty="0">
                <a:latin typeface="Berlin Sans FB" panose="020E0602020502020306" pitchFamily="34" charset="0"/>
              </a:rPr>
              <a:t>If a child of compulsory school age is registered at a school it is essential that they attend their school regularly and maintain a pattern of good attendance throughout their school career. Excellent attendance at school is important to allow a child or young person to </a:t>
            </a:r>
            <a:r>
              <a:rPr lang="en-GB" sz="3200" dirty="0" smtClean="0">
                <a:latin typeface="Berlin Sans FB" panose="020E0602020502020306" pitchFamily="34" charset="0"/>
              </a:rPr>
              <a:t>fulﬁl </a:t>
            </a:r>
            <a:r>
              <a:rPr lang="en-GB" sz="3200" dirty="0">
                <a:latin typeface="Berlin Sans FB" panose="020E0602020502020306" pitchFamily="34" charset="0"/>
              </a:rPr>
              <a:t>their potential.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6555"/>
            <a:ext cx="1066578" cy="1340277"/>
          </a:xfrm>
          <a:prstGeom prst="rect">
            <a:avLst/>
          </a:prstGeom>
        </p:spPr>
      </p:pic>
    </p:spTree>
    <p:extLst>
      <p:ext uri="{BB962C8B-B14F-4D97-AF65-F5344CB8AC3E}">
        <p14:creationId xmlns:p14="http://schemas.microsoft.com/office/powerpoint/2010/main" val="2344313056"/>
      </p:ext>
    </p:extLst>
  </p:cSld>
  <p:clrMapOvr>
    <a:masterClrMapping/>
  </p:clrMapOvr>
  <p:transition spd="slow" advTm="8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970865"/>
          </a:xfrm>
          <a:prstGeom prst="rect">
            <a:avLst/>
          </a:prstGeom>
        </p:spPr>
        <p:txBody>
          <a:bodyPr wrap="square">
            <a:spAutoFit/>
          </a:bodyPr>
          <a:lstStyle/>
          <a:p>
            <a:r>
              <a:rPr lang="en-GB" sz="2800" dirty="0">
                <a:solidFill>
                  <a:srgbClr val="3333FF"/>
                </a:solidFill>
                <a:latin typeface="Berlin Sans FB Demi" panose="020E0802020502020306" pitchFamily="34" charset="0"/>
              </a:rPr>
              <a:t>Below are just some of the key reasons why it is so important children attend school: </a:t>
            </a:r>
            <a:endParaRPr lang="en-GB" sz="2800" dirty="0" smtClean="0">
              <a:solidFill>
                <a:srgbClr val="3333FF"/>
              </a:solidFill>
              <a:latin typeface="Berlin Sans FB Demi" panose="020E08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learn.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fun.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make new friends.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experience new things in life. </a:t>
            </a: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awareness of other cultures, religion, </a:t>
            </a:r>
            <a:r>
              <a:rPr lang="en-GB" sz="2800" dirty="0" smtClean="0">
                <a:latin typeface="Berlin Sans FB" panose="020E0602020502020306" pitchFamily="34" charset="0"/>
              </a:rPr>
              <a:t>ethnicity </a:t>
            </a:r>
            <a:r>
              <a:rPr lang="en-GB" sz="2800" dirty="0">
                <a:latin typeface="Berlin Sans FB" panose="020E0602020502020306" pitchFamily="34" charset="0"/>
              </a:rPr>
              <a:t>and gender differences.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achieve.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gain </a:t>
            </a:r>
            <a:r>
              <a:rPr lang="en-GB" sz="2800" dirty="0" smtClean="0">
                <a:latin typeface="Berlin Sans FB" panose="020E0602020502020306" pitchFamily="34" charset="0"/>
              </a:rPr>
              <a:t>qualiﬁcations</a:t>
            </a:r>
            <a:r>
              <a:rPr lang="en-GB" sz="2800" dirty="0">
                <a:latin typeface="Berlin Sans FB" panose="020E0602020502020306" pitchFamily="34" charset="0"/>
              </a:rPr>
              <a:t>.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new skills.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build </a:t>
            </a:r>
            <a:r>
              <a:rPr lang="en-GB" sz="2800" dirty="0" smtClean="0">
                <a:latin typeface="Berlin Sans FB" panose="020E0602020502020306" pitchFamily="34" charset="0"/>
              </a:rPr>
              <a:t>conﬁdence </a:t>
            </a:r>
            <a:r>
              <a:rPr lang="en-GB" sz="2800" dirty="0">
                <a:latin typeface="Berlin Sans FB" panose="020E0602020502020306" pitchFamily="34" charset="0"/>
              </a:rPr>
              <a:t>and self-esteem.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the best possible start in life.</a:t>
            </a:r>
          </a:p>
          <a:p>
            <a:endParaRPr lang="en-GB" dirty="0"/>
          </a:p>
        </p:txBody>
      </p:sp>
    </p:spTree>
    <p:extLst>
      <p:ext uri="{BB962C8B-B14F-4D97-AF65-F5344CB8AC3E}">
        <p14:creationId xmlns:p14="http://schemas.microsoft.com/office/powerpoint/2010/main" val="250822964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5816977"/>
          </a:xfrm>
          <a:prstGeom prst="rect">
            <a:avLst/>
          </a:prstGeom>
        </p:spPr>
        <p:txBody>
          <a:bodyPr wrap="square">
            <a:spAutoFit/>
          </a:bodyPr>
          <a:lstStyle/>
          <a:p>
            <a:r>
              <a:rPr lang="en-GB" sz="2400" dirty="0">
                <a:solidFill>
                  <a:srgbClr val="3333FF"/>
                </a:solidFill>
                <a:latin typeface="Berlin Sans FB Demi" panose="020E0802020502020306" pitchFamily="34" charset="0"/>
              </a:rPr>
              <a:t>EVERY SCHOOL DAY COUNTS </a:t>
            </a:r>
            <a:endParaRPr lang="en-GB" sz="2400" dirty="0" smtClean="0">
              <a:solidFill>
                <a:srgbClr val="3333FF"/>
              </a:solidFill>
              <a:latin typeface="Berlin Sans FB Demi" panose="020E0802020502020306" pitchFamily="34" charset="0"/>
            </a:endParaRPr>
          </a:p>
          <a:p>
            <a:r>
              <a:rPr lang="en-GB" sz="2400" dirty="0" smtClean="0">
                <a:latin typeface="Berlin Sans FB" panose="020E0602020502020306" pitchFamily="34" charset="0"/>
              </a:rPr>
              <a:t>Every </a:t>
            </a:r>
            <a:r>
              <a:rPr lang="en-GB" sz="2400" dirty="0">
                <a:latin typeface="Berlin Sans FB" panose="020E0602020502020306" pitchFamily="34" charset="0"/>
              </a:rPr>
              <a:t>single day a child is absent from school equates to a day of lost learning. Attendance percentages can be misleading. </a:t>
            </a:r>
          </a:p>
          <a:p>
            <a:endParaRPr lang="en-GB" sz="2000" dirty="0" smtClean="0">
              <a:latin typeface="Berlin Sans FB" panose="020E0602020502020306" pitchFamily="34" charset="0"/>
            </a:endParaRPr>
          </a:p>
          <a:p>
            <a:endParaRPr lang="en-GB" sz="2000" dirty="0">
              <a:latin typeface="Berlin Sans FB" panose="020E0602020502020306" pitchFamily="34" charset="0"/>
            </a:endParaRPr>
          </a:p>
          <a:p>
            <a:endParaRPr lang="en-GB" sz="2000" dirty="0" smtClean="0">
              <a:latin typeface="Berlin Sans FB" panose="020E0602020502020306" pitchFamily="34" charset="0"/>
            </a:endParaRPr>
          </a:p>
          <a:p>
            <a:r>
              <a:rPr lang="en-GB" sz="2000" dirty="0" smtClean="0">
                <a:solidFill>
                  <a:srgbClr val="3333FF"/>
                </a:solidFill>
                <a:latin typeface="Berlin Sans FB" panose="020E0602020502020306" pitchFamily="34" charset="0"/>
              </a:rPr>
              <a:t>100</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0 </a:t>
            </a:r>
            <a:r>
              <a:rPr lang="en-GB" sz="2000" dirty="0">
                <a:latin typeface="Berlin Sans FB" panose="020E0602020502020306" pitchFamily="34" charset="0"/>
              </a:rPr>
              <a:t>Days </a:t>
            </a:r>
            <a:r>
              <a:rPr lang="en-GB" sz="2000" dirty="0" smtClean="0">
                <a:latin typeface="Berlin Sans FB" panose="020E0602020502020306" pitchFamily="34" charset="0"/>
              </a:rPr>
              <a:t>Missed Excellent</a:t>
            </a:r>
          </a:p>
          <a:p>
            <a:r>
              <a:rPr lang="en-GB" sz="2000" dirty="0" smtClean="0">
                <a:solidFill>
                  <a:srgbClr val="3333FF"/>
                </a:solidFill>
                <a:latin typeface="Berlin Sans FB" panose="020E0602020502020306" pitchFamily="34" charset="0"/>
              </a:rPr>
              <a:t>95</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9 </a:t>
            </a:r>
            <a:r>
              <a:rPr lang="en-GB" sz="2000" dirty="0">
                <a:latin typeface="Berlin Sans FB" panose="020E0602020502020306" pitchFamily="34" charset="0"/>
              </a:rPr>
              <a:t>Days of Absence 1 Week and 4 Days of Learning </a:t>
            </a:r>
            <a:r>
              <a:rPr lang="en-GB" sz="2000" dirty="0" smtClean="0">
                <a:latin typeface="Berlin Sans FB" panose="020E0602020502020306" pitchFamily="34" charset="0"/>
              </a:rPr>
              <a:t>Missed Satisfactory</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90%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19 </a:t>
            </a:r>
            <a:r>
              <a:rPr lang="en-GB" sz="2000" dirty="0">
                <a:latin typeface="Berlin Sans FB" panose="020E0602020502020306" pitchFamily="34" charset="0"/>
              </a:rPr>
              <a:t>Days of Absence 3 Weeks and  4 Days of Learning </a:t>
            </a:r>
            <a:r>
              <a:rPr lang="en-GB" sz="2000" dirty="0" smtClean="0">
                <a:latin typeface="Berlin Sans FB" panose="020E0602020502020306" pitchFamily="34" charset="0"/>
              </a:rPr>
              <a:t>Missed Poor</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85%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28 </a:t>
            </a:r>
            <a:r>
              <a:rPr lang="en-GB" sz="2000" dirty="0">
                <a:latin typeface="Berlin Sans FB" panose="020E0602020502020306" pitchFamily="34" charset="0"/>
              </a:rPr>
              <a:t>Days of Absence 5 Weeks and 3 Days of Learning </a:t>
            </a:r>
            <a:r>
              <a:rPr lang="en-GB" sz="2000" dirty="0" smtClean="0">
                <a:latin typeface="Berlin Sans FB" panose="020E0602020502020306" pitchFamily="34" charset="0"/>
              </a:rPr>
              <a:t>Missed Very </a:t>
            </a:r>
            <a:r>
              <a:rPr lang="en-GB" sz="2000" dirty="0">
                <a:latin typeface="Berlin Sans FB" panose="020E0602020502020306" pitchFamily="34" charset="0"/>
              </a:rPr>
              <a:t>Poor</a:t>
            </a:r>
          </a:p>
          <a:p>
            <a:r>
              <a:rPr lang="en-GB" sz="2000" dirty="0">
                <a:solidFill>
                  <a:srgbClr val="3333FF"/>
                </a:solidFill>
                <a:latin typeface="Berlin Sans FB" panose="020E0602020502020306" pitchFamily="34" charset="0"/>
              </a:rPr>
              <a:t>80%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38 </a:t>
            </a:r>
            <a:r>
              <a:rPr lang="en-GB" sz="2000" dirty="0">
                <a:latin typeface="Berlin Sans FB" panose="020E0602020502020306" pitchFamily="34" charset="0"/>
              </a:rPr>
              <a:t>Days of Absence 7 Weeks and 3 Days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75%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46 </a:t>
            </a:r>
            <a:r>
              <a:rPr lang="en-GB" sz="2000" dirty="0">
                <a:latin typeface="Berlin Sans FB" panose="020E0602020502020306" pitchFamily="34" charset="0"/>
              </a:rPr>
              <a:t>Days of Absence 9 Weeks and 1 Day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p:txBody>
      </p:sp>
      <p:sp>
        <p:nvSpPr>
          <p:cNvPr id="3" name="TextBox 2"/>
          <p:cNvSpPr txBox="1"/>
          <p:nvPr/>
        </p:nvSpPr>
        <p:spPr>
          <a:xfrm>
            <a:off x="5796136" y="1700808"/>
            <a:ext cx="2592288"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school</a:t>
            </a:r>
          </a:p>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out</a:t>
            </a:r>
            <a:endParaRPr lang="en-GB" sz="4000" b="1" dirty="0">
              <a:ln/>
              <a:solidFill>
                <a:srgbClr val="3333FF"/>
              </a:solidFill>
              <a:effectLst>
                <a:glow rad="228600">
                  <a:schemeClr val="accent1">
                    <a:satMod val="175000"/>
                    <a:alpha val="40000"/>
                  </a:schemeClr>
                </a:glow>
              </a:effectLst>
              <a:latin typeface="Berlin Sans FB Demi" panose="020E0802020502020306" pitchFamily="34" charset="0"/>
            </a:endParaRPr>
          </a:p>
        </p:txBody>
      </p:sp>
    </p:spTree>
    <p:extLst>
      <p:ext uri="{BB962C8B-B14F-4D97-AF65-F5344CB8AC3E}">
        <p14:creationId xmlns:p14="http://schemas.microsoft.com/office/powerpoint/2010/main" val="3648679426"/>
      </p:ext>
    </p:extLst>
  </p:cSld>
  <p:clrMapOvr>
    <a:masterClrMapping/>
  </p:clrMapOvr>
  <p:transition spd="slow" advTm="8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4" name="Rectangle 3"/>
          <p:cNvSpPr>
            <a:spLocks noChangeArrowheads="1"/>
          </p:cNvSpPr>
          <p:nvPr/>
        </p:nvSpPr>
        <p:spPr bwMode="auto">
          <a:xfrm>
            <a:off x="765133" y="1535413"/>
            <a:ext cx="7613735" cy="49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GB" altLang="en-US" sz="1350" dirty="0"/>
              <a:t/>
            </a:r>
            <a:br>
              <a:rPr lang="en-GB" altLang="en-US" sz="1350" dirty="0"/>
            </a:br>
            <a:endParaRPr lang="en-GB" altLang="en-US" sz="1350" dirty="0"/>
          </a:p>
          <a:p>
            <a:pPr algn="just" defTabSz="685800"/>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We are offering you the amazing opportunity to become </a:t>
            </a:r>
            <a:r>
              <a:rPr lang="en-GB" altLang="en-US" sz="16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3LN’s Parent </a:t>
            </a:r>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Champion!</a:t>
            </a:r>
          </a:p>
          <a:p>
            <a:pPr algn="just" defTabSz="685800"/>
            <a:endParaRPr lang="en-GB" altLang="en-US" sz="1600" dirty="0"/>
          </a:p>
          <a:p>
            <a:pPr algn="just" defTabSz="685800"/>
            <a:r>
              <a:rPr lang="en-GB" altLang="en-US" sz="1600" dirty="0">
                <a:latin typeface="Comic Sans MS" panose="030F0702030302020204" pitchFamily="66" charset="0"/>
                <a:ea typeface="Calibri" panose="020F0502020204030204" pitchFamily="34" charset="0"/>
                <a:cs typeface="Times New Roman" panose="02020603050405020304" pitchFamily="18" charset="0"/>
              </a:rPr>
              <a:t>You will be someone who will help us to build the school community as well as be a Champion for this class.</a:t>
            </a:r>
          </a:p>
          <a:p>
            <a:pPr algn="just" defTabSz="685800"/>
            <a:endParaRPr lang="en-GB" altLang="en-US" sz="1600" dirty="0">
              <a:latin typeface="Comic Sans MS" panose="030F0702030302020204" pitchFamily="66" charset="0"/>
              <a:cs typeface="Times New Roman" panose="02020603050405020304" pitchFamily="18" charset="0"/>
            </a:endParaRPr>
          </a:p>
          <a:p>
            <a:pPr algn="just" defTabSz="685800"/>
            <a:endParaRPr lang="en-GB" altLang="en-US" sz="1600" dirty="0"/>
          </a:p>
          <a:p>
            <a:pPr algn="just" defTabSz="685800"/>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Responsibilities: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the year group cake sale,</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Supporting events such as discos, parties and the summer fair,</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and maintaining a class WhatsApp group to deliver class messages </a:t>
            </a:r>
            <a:r>
              <a:rPr lang="en-GB" altLang="en-US" sz="1600" dirty="0" smtClean="0">
                <a:latin typeface="Comic Sans MS" panose="030F0702030302020204" pitchFamily="66" charset="0"/>
                <a:ea typeface="Calibri" panose="020F0502020204030204" pitchFamily="34" charset="0"/>
                <a:cs typeface="Times New Roman" panose="02020603050405020304" pitchFamily="18" charset="0"/>
              </a:rPr>
              <a:t>etc</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parent reading volunteers,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Ask for feedback from the parents,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Liaise and feedback with/to the teacher,</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During the term, the champion will have the opportunity to attend </a:t>
            </a:r>
            <a:r>
              <a:rPr lang="en-GB" altLang="en-US" sz="1600" dirty="0">
                <a:latin typeface="Calibri" panose="020F0502020204030204" pitchFamily="34" charset="0"/>
                <a:ea typeface="Calibri" panose="020F0502020204030204" pitchFamily="34" charset="0"/>
                <a:cs typeface="Times New Roman" panose="02020603050405020304" pitchFamily="18" charset="0"/>
              </a:rPr>
              <a:t>‘</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Afternoon Tea</a:t>
            </a:r>
            <a:r>
              <a:rPr lang="en-GB" altLang="en-US" sz="1600" dirty="0">
                <a:latin typeface="Calibri" panose="020F0502020204030204" pitchFamily="34" charset="0"/>
                <a:ea typeface="Calibri" panose="020F0502020204030204" pitchFamily="34" charset="0"/>
                <a:cs typeface="Times New Roman" panose="02020603050405020304" pitchFamily="18" charset="0"/>
              </a:rPr>
              <a:t>’</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 with SLT, this will give you the opportunity to move the school forward by sharing ideas and feeding back any issues or ideas to the school.</a:t>
            </a:r>
            <a:endParaRPr lang="en-GB" altLang="en-US" sz="1600" dirty="0"/>
          </a:p>
        </p:txBody>
      </p:sp>
      <p:pic>
        <p:nvPicPr>
          <p:cNvPr id="6" name="Picture 1" descr="Image result for parent champ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270" y="390866"/>
            <a:ext cx="1563459" cy="155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62876"/>
      </p:ext>
    </p:extLst>
  </p:cSld>
  <p:clrMapOvr>
    <a:masterClrMapping/>
  </p:clrMapOvr>
  <p:transition spd="slow" advTm="800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0688"/>
            <a:ext cx="7416824" cy="590931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3LN</a:t>
            </a:r>
            <a:endParaRPr lang="en-GB" sz="54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a:p>
            <a:pPr algn="ctr"/>
            <a:r>
              <a:rPr lang="en-GB" sz="5400" spc="50" dirty="0" smtClean="0">
                <a:ln w="11430"/>
                <a:solidFill>
                  <a:srgbClr val="3333FF"/>
                </a:solidFill>
                <a:latin typeface="Berlin Sans FB Demi" panose="020E0802020502020306" pitchFamily="34" charset="0"/>
              </a:rPr>
              <a:t>Class Teacher</a:t>
            </a:r>
            <a:endParaRPr lang="en-GB" sz="5400" spc="50" dirty="0" smtClean="0">
              <a:ln w="11430"/>
              <a:latin typeface="Berlin Sans FB Demi" panose="020E0802020502020306" pitchFamily="34" charset="0"/>
            </a:endParaRPr>
          </a:p>
          <a:p>
            <a:pPr algn="ctr"/>
            <a:r>
              <a:rPr lang="en-GB" sz="5400" spc="50" dirty="0" smtClean="0">
                <a:ln w="11430"/>
                <a:latin typeface="Berlin Sans FB Demi" panose="020E0802020502020306" pitchFamily="34" charset="0"/>
              </a:rPr>
              <a:t>Miss Nason</a:t>
            </a:r>
          </a:p>
          <a:p>
            <a:pPr algn="ctr"/>
            <a:endParaRPr lang="en-GB" sz="5400" spc="50" dirty="0">
              <a:ln w="11430"/>
              <a:latin typeface="Berlin Sans FB Demi" panose="020E0802020502020306" pitchFamily="34" charset="0"/>
            </a:endParaRPr>
          </a:p>
          <a:p>
            <a:pPr algn="ctr"/>
            <a:r>
              <a:rPr lang="en-GB" sz="5400" spc="50" dirty="0" smtClean="0">
                <a:ln w="11430"/>
                <a:solidFill>
                  <a:schemeClr val="accent5"/>
                </a:solidFill>
                <a:latin typeface="Berlin Sans FB Demi" panose="020E0802020502020306" pitchFamily="34" charset="0"/>
              </a:rPr>
              <a:t>Other adults</a:t>
            </a:r>
          </a:p>
          <a:p>
            <a:pPr algn="ctr"/>
            <a:r>
              <a:rPr lang="en-GB" sz="5400" spc="50" dirty="0" smtClean="0">
                <a:ln w="11430"/>
                <a:solidFill>
                  <a:schemeClr val="tx1"/>
                </a:solidFill>
                <a:latin typeface="Berlin Sans FB Demi" panose="020E0802020502020306" pitchFamily="34" charset="0"/>
              </a:rPr>
              <a:t>Miss </a:t>
            </a:r>
            <a:r>
              <a:rPr lang="en-GB" sz="5400" spc="50" dirty="0" err="1" smtClean="0">
                <a:ln w="11430"/>
                <a:solidFill>
                  <a:schemeClr val="tx1"/>
                </a:solidFill>
                <a:latin typeface="Berlin Sans FB Demi" panose="020E0802020502020306" pitchFamily="34" charset="0"/>
              </a:rPr>
              <a:t>Stylianou</a:t>
            </a:r>
            <a:r>
              <a:rPr lang="en-GB" sz="5400" spc="50" dirty="0" smtClean="0">
                <a:ln w="11430"/>
                <a:solidFill>
                  <a:schemeClr val="tx1"/>
                </a:solidFill>
                <a:latin typeface="Berlin Sans FB Demi" panose="020E0802020502020306" pitchFamily="34" charset="0"/>
              </a:rPr>
              <a:t> </a:t>
            </a:r>
          </a:p>
          <a:p>
            <a:pPr algn="ctr"/>
            <a:endParaRPr lang="en-GB" sz="5400" spc="50" dirty="0">
              <a:ln w="11430"/>
              <a:latin typeface="Berlin Sans FB Demi" panose="020E0802020502020306" pitchFamily="34" charset="0"/>
            </a:endParaRPr>
          </a:p>
        </p:txBody>
      </p:sp>
    </p:spTree>
    <p:extLst>
      <p:ext uri="{BB962C8B-B14F-4D97-AF65-F5344CB8AC3E}">
        <p14:creationId xmlns:p14="http://schemas.microsoft.com/office/powerpoint/2010/main" val="3840632635"/>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4647426"/>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solidFill>
                  <a:srgbClr val="3333FF"/>
                </a:solidFill>
                <a:effectLst>
                  <a:outerShdw blurRad="38100" dist="38100" dir="2700000" algn="tl">
                    <a:srgbClr val="000000">
                      <a:alpha val="43137"/>
                    </a:srgbClr>
                  </a:outerShdw>
                </a:effectLst>
                <a:latin typeface="Berlin Sans FB Demi" panose="020E0802020502020306" pitchFamily="34" charset="0"/>
              </a:rPr>
              <a:t>Other teaching staff</a:t>
            </a:r>
          </a:p>
          <a:p>
            <a:endParaRPr lang="en-GB" sz="2800" spc="50" dirty="0">
              <a:ln w="11430"/>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Mrs Anne </a:t>
            </a:r>
            <a:r>
              <a:rPr lang="en-GB" sz="2800" spc="50" dirty="0" err="1" smtClean="0">
                <a:ln w="11430"/>
                <a:solidFill>
                  <a:schemeClr val="tx1"/>
                </a:solidFill>
                <a:latin typeface="Berlin Sans FB Demi" panose="020E0802020502020306" pitchFamily="34" charset="0"/>
              </a:rPr>
              <a:t>Gregoriou</a:t>
            </a:r>
            <a:r>
              <a:rPr lang="en-GB" sz="2800" spc="50" dirty="0" smtClean="0">
                <a:ln w="11430"/>
                <a:solidFill>
                  <a:schemeClr val="tx1"/>
                </a:solidFill>
                <a:latin typeface="Berlin Sans FB Demi" panose="020E0802020502020306" pitchFamily="34" charset="0"/>
              </a:rPr>
              <a:t> will take the children for ICT on Tuesday afternoons.</a:t>
            </a: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Miss Therese Conway will teach Music on Tuesday afternoons.</a:t>
            </a:r>
          </a:p>
          <a:p>
            <a:endParaRPr lang="en-GB" sz="2800" spc="50" dirty="0">
              <a:ln w="11430"/>
              <a:solidFill>
                <a:schemeClr val="tx1"/>
              </a:solidFill>
              <a:latin typeface="Berlin Sans FB Demi" panose="020E0802020502020306" pitchFamily="34" charset="0"/>
            </a:endParaRPr>
          </a:p>
          <a:p>
            <a:endParaRPr lang="en-GB" sz="3200" spc="50" dirty="0" smtClean="0">
              <a:ln w="11430"/>
              <a:solidFill>
                <a:schemeClr val="tx1"/>
              </a:solidFill>
              <a:latin typeface="Berlin Sans FB Demi" panose="020E0802020502020306" pitchFamily="34" charset="0"/>
            </a:endParaRPr>
          </a:p>
          <a:p>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672458283"/>
      </p:ext>
    </p:extLst>
  </p:cSld>
  <p:clrMapOvr>
    <a:masterClrMapping/>
  </p:clrMapOvr>
  <p:transition spd="slow" advTm="8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irl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64" y="332656"/>
            <a:ext cx="2134587"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95936" y="875085"/>
            <a:ext cx="4572000" cy="4339650"/>
          </a:xfrm>
          <a:prstGeom prst="rect">
            <a:avLst/>
          </a:prstGeom>
        </p:spPr>
        <p:txBody>
          <a:bodyPr>
            <a:spAutoFit/>
          </a:bodyPr>
          <a:lstStyle/>
          <a:p>
            <a:r>
              <a:rPr lang="en-GB" sz="3600" b="1" u="sng" dirty="0" smtClean="0">
                <a:effectLst/>
                <a:latin typeface="Berlin Sans FB" panose="020E0602020502020306" pitchFamily="34" charset="0"/>
              </a:rPr>
              <a:t>Girls</a:t>
            </a:r>
            <a:endParaRPr lang="en-GB" sz="3600" dirty="0" smtClean="0">
              <a:latin typeface="Berlin Sans FB" panose="020E0602020502020306" pitchFamily="34" charset="0"/>
            </a:endParaRPr>
          </a:p>
          <a:p>
            <a:r>
              <a:rPr lang="en-GB" sz="3000" smtClean="0">
                <a:effectLst/>
                <a:latin typeface="Berlin Sans FB" panose="020E0602020502020306" pitchFamily="34" charset="0"/>
              </a:rPr>
              <a:t>White Shirt</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Royal Blue Cardigan/V neck jumper</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Dark Grey/Black Skirt or Trousers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White/Grey/Black Tights or Socks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Black School Shoes</a:t>
            </a:r>
            <a:endParaRPr lang="en-GB" sz="30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00808"/>
            <a:ext cx="539723" cy="678224"/>
          </a:xfrm>
          <a:prstGeom prst="ellipse">
            <a:avLst/>
          </a:prstGeom>
          <a:ln>
            <a:noFill/>
          </a:ln>
          <a:effectLst>
            <a:softEdge rad="112500"/>
          </a:effectLst>
        </p:spPr>
      </p:pic>
    </p:spTree>
    <p:extLst>
      <p:ext uri="{BB962C8B-B14F-4D97-AF65-F5344CB8AC3E}">
        <p14:creationId xmlns:p14="http://schemas.microsoft.com/office/powerpoint/2010/main" val="4239621507"/>
      </p:ext>
    </p:extLst>
  </p:cSld>
  <p:clrMapOvr>
    <a:masterClrMapping/>
  </p:clrMapOvr>
  <p:transition spd="slow" advTm="8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340768"/>
            <a:ext cx="5148064" cy="3416320"/>
          </a:xfrm>
          <a:prstGeom prst="rect">
            <a:avLst/>
          </a:prstGeom>
        </p:spPr>
        <p:txBody>
          <a:bodyPr wrap="square">
            <a:spAutoFit/>
          </a:bodyPr>
          <a:lstStyle/>
          <a:p>
            <a:r>
              <a:rPr lang="en-GB" sz="3600" b="1" u="sng" dirty="0" smtClean="0">
                <a:effectLst/>
                <a:latin typeface="Berlin Sans FB" panose="020E0602020502020306" pitchFamily="34" charset="0"/>
              </a:rPr>
              <a:t>Boys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White Shirt</a:t>
            </a:r>
          </a:p>
          <a:p>
            <a:r>
              <a:rPr lang="en-GB" sz="3600" dirty="0" smtClean="0">
                <a:effectLst/>
                <a:latin typeface="Berlin Sans FB" panose="020E0602020502020306" pitchFamily="34" charset="0"/>
              </a:rPr>
              <a:t>Royal Blue v neck jumper</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Dark Grey/Black Trousers or Shorts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Black School Shoes</a:t>
            </a:r>
            <a:endParaRPr lang="en-GB" sz="3600" dirty="0">
              <a:latin typeface="Berlin Sans FB" panose="020E0602020502020306" pitchFamily="34" charset="0"/>
            </a:endParaRPr>
          </a:p>
        </p:txBody>
      </p:sp>
      <p:pic>
        <p:nvPicPr>
          <p:cNvPr id="3074" name="Picture 2" descr="Boy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1931200" cy="6179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998" y="1700808"/>
            <a:ext cx="571754" cy="606216"/>
          </a:xfrm>
          <a:prstGeom prst="ellipse">
            <a:avLst/>
          </a:prstGeom>
          <a:ln>
            <a:noFill/>
          </a:ln>
          <a:effectLst>
            <a:softEdge rad="112500"/>
          </a:effectLst>
        </p:spPr>
      </p:pic>
    </p:spTree>
    <p:extLst>
      <p:ext uri="{BB962C8B-B14F-4D97-AF65-F5344CB8AC3E}">
        <p14:creationId xmlns:p14="http://schemas.microsoft.com/office/powerpoint/2010/main" val="1888097614"/>
      </p:ext>
    </p:extLst>
  </p:cSld>
  <p:clrMapOvr>
    <a:masterClrMapping/>
  </p:clrMapOvr>
  <p:transition spd="slow" advTm="8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wea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98825"/>
            <a:ext cx="523875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58234" y="5245806"/>
            <a:ext cx="8287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omic Sans MS" panose="030F0702030302020204" pitchFamily="66" charset="0"/>
              </a:rPr>
              <a:t>School Uniform</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omic Sans MS" panose="030F0702030302020204" pitchFamily="66" charset="0"/>
              </a:rPr>
              <a:t>Sweatshirts, cardigans and fleeces, with the school logo, can be purchased </a:t>
            </a:r>
          </a:p>
          <a:p>
            <a:pPr eaLnBrk="0" fontAlgn="base" hangingPunct="0">
              <a:spcBef>
                <a:spcPct val="0"/>
              </a:spcBef>
              <a:spcAft>
                <a:spcPct val="0"/>
              </a:spcAft>
            </a:pPr>
            <a:r>
              <a:rPr kumimoji="0" lang="en-US" altLang="en-US" b="0" i="0" u="none" strike="noStrike" cap="none" normalizeH="0" baseline="0" smtClean="0">
                <a:ln>
                  <a:noFill/>
                </a:ln>
                <a:solidFill>
                  <a:schemeClr val="tx1"/>
                </a:solidFill>
                <a:effectLst/>
                <a:latin typeface="Comic Sans MS" panose="030F0702030302020204" pitchFamily="66" charset="0"/>
              </a:rPr>
              <a:t>from </a:t>
            </a:r>
            <a:r>
              <a:rPr lang="en-US" altLang="en-US">
                <a:latin typeface="Arial" panose="020B0604020202020204" pitchFamily="34" charset="0"/>
                <a:hlinkClick r:id="rId3" action="ppaction://hlinksldjump"/>
              </a:rPr>
              <a:t>https://www.smithsschoolwear.co.uk/store/  </a:t>
            </a:r>
            <a:endParaRPr lang="en-US" altLang="en-US">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3333FF"/>
                </a:solidFill>
                <a:effectLst/>
                <a:latin typeface="Comic Sans MS" panose="030F0702030302020204" pitchFamily="66" charset="0"/>
              </a:rPr>
              <a:t> </a:t>
            </a:r>
            <a:r>
              <a:rPr kumimoji="0" lang="en-US" altLang="en-US" b="0" i="0" u="none" strike="noStrike" cap="none" normalizeH="0" baseline="0" dirty="0" smtClean="0">
                <a:ln>
                  <a:noFill/>
                </a:ln>
                <a:solidFill>
                  <a:schemeClr val="tx1"/>
                </a:solidFill>
                <a:effectLst/>
                <a:latin typeface="Arial" panose="020B0604020202020204" pitchFamily="34" charset="0"/>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87" y="621282"/>
            <a:ext cx="2505878" cy="208823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9" y="620689"/>
            <a:ext cx="2633006" cy="219417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103771"/>
            <a:ext cx="2288611" cy="190717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0125" y="3319578"/>
            <a:ext cx="1804181" cy="150348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4829" y="620689"/>
            <a:ext cx="2278101" cy="189841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0658" y="3149791"/>
            <a:ext cx="2379894" cy="1983245"/>
          </a:xfrm>
          <a:prstGeom prst="rect">
            <a:avLst/>
          </a:prstGeom>
        </p:spPr>
      </p:pic>
    </p:spTree>
    <p:extLst>
      <p:ext uri="{BB962C8B-B14F-4D97-AF65-F5344CB8AC3E}">
        <p14:creationId xmlns:p14="http://schemas.microsoft.com/office/powerpoint/2010/main" val="1226738260"/>
      </p:ext>
    </p:extLst>
  </p:cSld>
  <p:clrMapOvr>
    <a:masterClrMapping/>
  </p:clrMapOvr>
  <p:transition spd="slow" advTm="8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6737" y="5285987"/>
            <a:ext cx="8183562" cy="10525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b="0" dirty="0" smtClean="0">
                <a:ln w="11430"/>
                <a:solidFill>
                  <a:schemeClr val="tx1"/>
                </a:solidFill>
                <a:effectLst/>
                <a:latin typeface="Berlin Sans FB" pitchFamily="34" charset="0"/>
              </a:rPr>
              <a:t>Before you buy school shoes, think about their suitability</a:t>
            </a:r>
          </a:p>
        </p:txBody>
      </p:sp>
      <p:pic>
        <p:nvPicPr>
          <p:cNvPr id="8195" name="Picture 2" descr="http://i.ebayimg.com/00/$(KGrHqMOKowE35(O-ektBOBJo2pknQ~~0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793" y="361884"/>
            <a:ext cx="2364257" cy="17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www.blogcdn.com/www.parentdish.co.uk/media/2011/07/balkan-gtx-jnr-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350" y="2904317"/>
            <a:ext cx="2160549" cy="14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www.comparestoreprices.co.uk/images/cl/clarks-daisy-dust-inf-black-l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6" y="3235751"/>
            <a:ext cx="2452158" cy="16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ichter 5311 SHARK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50" y="411445"/>
            <a:ext cx="1951784" cy="15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rincess Stardust BEAUTY 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629" y="3575813"/>
            <a:ext cx="1893846" cy="14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4"/>
          <p:cNvSpPr txBox="1">
            <a:spLocks noChangeArrowheads="1"/>
          </p:cNvSpPr>
          <p:nvPr/>
        </p:nvSpPr>
        <p:spPr bwMode="auto">
          <a:xfrm>
            <a:off x="2382883" y="4454137"/>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8204" name="TextBox 13"/>
          <p:cNvSpPr txBox="1">
            <a:spLocks noChangeArrowheads="1"/>
          </p:cNvSpPr>
          <p:nvPr/>
        </p:nvSpPr>
        <p:spPr bwMode="auto">
          <a:xfrm>
            <a:off x="5382794" y="2080222"/>
            <a:ext cx="763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dirty="0">
                <a:solidFill>
                  <a:srgbClr val="FF0000"/>
                </a:solidFill>
                <a:sym typeface="Wingdings" pitchFamily="2" charset="2"/>
              </a:rPr>
              <a:t>x</a:t>
            </a:r>
            <a:endParaRPr lang="en-GB" sz="4400" dirty="0">
              <a:solidFill>
                <a:srgbClr val="FF0000"/>
              </a:solidFill>
            </a:endParaRPr>
          </a:p>
        </p:txBody>
      </p:sp>
      <p:pic>
        <p:nvPicPr>
          <p:cNvPr id="1026" name="Picture 2" descr="Buy Crocs Classic Kids Sandals, Lime Online at johnlewis.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3174" y="1971419"/>
            <a:ext cx="2074117" cy="207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kmaxx.com/content/ebiz/tkmaxx/invt/G./j./x./26859146/26859146_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637" y="449066"/>
            <a:ext cx="2163321" cy="2163322"/>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Box 5"/>
          <p:cNvSpPr txBox="1">
            <a:spLocks noChangeArrowheads="1"/>
          </p:cNvSpPr>
          <p:nvPr/>
        </p:nvSpPr>
        <p:spPr bwMode="auto">
          <a:xfrm>
            <a:off x="565637" y="1749410"/>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7" name="TextBox 14"/>
          <p:cNvSpPr txBox="1">
            <a:spLocks noChangeArrowheads="1"/>
          </p:cNvSpPr>
          <p:nvPr/>
        </p:nvSpPr>
        <p:spPr bwMode="auto">
          <a:xfrm>
            <a:off x="5764588" y="331109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8" name="TextBox 5"/>
          <p:cNvSpPr txBox="1">
            <a:spLocks noChangeArrowheads="1"/>
          </p:cNvSpPr>
          <p:nvPr/>
        </p:nvSpPr>
        <p:spPr bwMode="auto">
          <a:xfrm>
            <a:off x="2786326" y="491131"/>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9" name="TextBox 14"/>
          <p:cNvSpPr txBox="1">
            <a:spLocks noChangeArrowheads="1"/>
          </p:cNvSpPr>
          <p:nvPr/>
        </p:nvSpPr>
        <p:spPr bwMode="auto">
          <a:xfrm>
            <a:off x="7916361" y="445413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20" name="TextBox 4"/>
          <p:cNvSpPr txBox="1">
            <a:spLocks noChangeArrowheads="1"/>
          </p:cNvSpPr>
          <p:nvPr/>
        </p:nvSpPr>
        <p:spPr bwMode="auto">
          <a:xfrm>
            <a:off x="4395749" y="4007256"/>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21" name="TextBox 14"/>
          <p:cNvSpPr txBox="1">
            <a:spLocks noChangeArrowheads="1"/>
          </p:cNvSpPr>
          <p:nvPr/>
        </p:nvSpPr>
        <p:spPr bwMode="auto">
          <a:xfrm>
            <a:off x="8100392" y="1371144"/>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Tree>
    <p:extLst>
      <p:ext uri="{BB962C8B-B14F-4D97-AF65-F5344CB8AC3E}">
        <p14:creationId xmlns:p14="http://schemas.microsoft.com/office/powerpoint/2010/main" val="2485596529"/>
      </p:ext>
    </p:extLst>
  </p:cSld>
  <p:clrMapOvr>
    <a:masterClrMapping/>
  </p:clrMapOvr>
  <p:transition spd="slow" advTm="8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25144"/>
            <a:ext cx="8183880" cy="10515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0" dirty="0" smtClean="0">
                <a:ln w="11430"/>
                <a:solidFill>
                  <a:schemeClr val="tx1"/>
                </a:solidFill>
                <a:effectLst>
                  <a:outerShdw blurRad="50800" dist="39000" dir="5460000" algn="tl">
                    <a:srgbClr val="000000">
                      <a:alpha val="38000"/>
                    </a:srgbClr>
                  </a:outerShdw>
                </a:effectLst>
                <a:latin typeface="Berlin Sans FB" panose="020E0602020502020306" pitchFamily="34" charset="0"/>
              </a:rPr>
              <a:t>Don’t forget to label EVERYTHING!</a:t>
            </a:r>
          </a:p>
        </p:txBody>
      </p:sp>
      <p:pic>
        <p:nvPicPr>
          <p:cNvPr id="7171" name="Picture 2" descr="http://www.nametags4u.co.uk/images/galprod79/iron%20on%20ck%20tshirt%2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92633"/>
            <a:ext cx="4532312" cy="3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hoe and Property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557" y="2860749"/>
            <a:ext cx="30194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72 Woven Sew-on Namet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682" y="796131"/>
            <a:ext cx="2400300"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4961"/>
      </p:ext>
    </p:extLst>
  </p:cSld>
  <p:clrMapOvr>
    <a:masterClrMapping/>
  </p:clrMapOvr>
  <p:transition spd="slow" advTm="8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9641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764704"/>
            <a:ext cx="3816424" cy="6986528"/>
          </a:xfrm>
          <a:prstGeom prst="rect">
            <a:avLst/>
          </a:prstGeom>
          <a:noFill/>
        </p:spPr>
        <p:txBody>
          <a:bodyPr wrap="square" rtlCol="0">
            <a:spAutoFit/>
          </a:bodyPr>
          <a:lstStyle/>
          <a:p>
            <a:pPr algn="ctr"/>
            <a:r>
              <a:rPr lang="en-GB" sz="2800" b="1" dirty="0" smtClean="0">
                <a:latin typeface="Berlin Sans FB Demi" panose="020E0802020502020306" pitchFamily="34" charset="0"/>
              </a:rPr>
              <a:t>Year 3LN PE</a:t>
            </a:r>
          </a:p>
          <a:p>
            <a:pPr algn="ctr"/>
            <a:endParaRPr lang="en-GB" sz="2800" b="1" dirty="0" smtClean="0">
              <a:latin typeface="Berlin Sans FB Demi" panose="020E0802020502020306" pitchFamily="34" charset="0"/>
            </a:endParaRPr>
          </a:p>
          <a:p>
            <a:pPr algn="ctr"/>
            <a:r>
              <a:rPr lang="en-GB" sz="2800" dirty="0" smtClean="0">
                <a:latin typeface="Berlin Sans FB" panose="020E0602020502020306" pitchFamily="34" charset="0"/>
              </a:rPr>
              <a:t>Outdoor PE – Wednesday morning</a:t>
            </a:r>
          </a:p>
          <a:p>
            <a:pPr algn="ctr"/>
            <a:endParaRPr lang="en-GB" sz="2800" dirty="0" smtClean="0">
              <a:latin typeface="Berlin Sans FB" panose="020E0602020502020306" pitchFamily="34" charset="0"/>
            </a:endParaRPr>
          </a:p>
          <a:p>
            <a:pPr algn="ctr"/>
            <a:r>
              <a:rPr lang="en-GB" sz="2800" dirty="0" smtClean="0">
                <a:latin typeface="Berlin Sans FB" panose="020E0602020502020306" pitchFamily="34" charset="0"/>
              </a:rPr>
              <a:t>Indoor </a:t>
            </a:r>
            <a:r>
              <a:rPr lang="en-GB" sz="2800" dirty="0">
                <a:latin typeface="Berlin Sans FB" panose="020E0602020502020306" pitchFamily="34" charset="0"/>
              </a:rPr>
              <a:t>PE – </a:t>
            </a:r>
            <a:r>
              <a:rPr lang="en-GB" sz="2800" dirty="0" smtClean="0">
                <a:latin typeface="Berlin Sans FB" panose="020E0602020502020306" pitchFamily="34" charset="0"/>
              </a:rPr>
              <a:t>Thursday </a:t>
            </a:r>
            <a:r>
              <a:rPr lang="en-GB" sz="2800" dirty="0">
                <a:latin typeface="Berlin Sans FB" panose="020E0602020502020306" pitchFamily="34" charset="0"/>
              </a:rPr>
              <a:t>afternoon</a:t>
            </a: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r>
              <a:rPr lang="en-GB" sz="2800" dirty="0" smtClean="0">
                <a:latin typeface="Berlin Sans FB" panose="020E0602020502020306" pitchFamily="34" charset="0"/>
              </a:rPr>
              <a:t>PE kit should be left in school for the whole week.</a:t>
            </a:r>
          </a:p>
          <a:p>
            <a:pPr algn="ctr"/>
            <a:endParaRPr lang="en-GB" sz="2800" dirty="0">
              <a:latin typeface="Berlin Sans FB" panose="020E0602020502020306" pitchFamily="34" charset="0"/>
            </a:endParaRPr>
          </a:p>
          <a:p>
            <a:pPr algn="ctr"/>
            <a:endParaRPr lang="en-GB" sz="2800" dirty="0" smtClean="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p:txBody>
      </p:sp>
    </p:spTree>
    <p:extLst>
      <p:ext uri="{BB962C8B-B14F-4D97-AF65-F5344CB8AC3E}">
        <p14:creationId xmlns:p14="http://schemas.microsoft.com/office/powerpoint/2010/main" val="1531097914"/>
      </p:ext>
    </p:extLst>
  </p:cSld>
  <p:clrMapOvr>
    <a:masterClrMapping/>
  </p:clrMapOvr>
  <p:transition spd="slow" advTm="8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8">
      <a:dk1>
        <a:sysClr val="windowText" lastClr="000000"/>
      </a:dk1>
      <a:lt1>
        <a:sysClr val="window" lastClr="FFFFFF"/>
      </a:lt1>
      <a:dk2>
        <a:srgbClr val="666666"/>
      </a:dk2>
      <a:lt2>
        <a:srgbClr val="D2D2D2"/>
      </a:lt2>
      <a:accent1>
        <a:srgbClr val="FFFF0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6224</TotalTime>
  <Words>747</Words>
  <Application>Microsoft Office PowerPoint</Application>
  <PresentationFormat>On-screen Show (4:3)</PresentationFormat>
  <Paragraphs>176</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Berlin Sans FB</vt:lpstr>
      <vt:lpstr>Berlin Sans FB Demi</vt:lpstr>
      <vt:lpstr>Calibri</vt:lpstr>
      <vt:lpstr>Comic Sans MS</vt:lpstr>
      <vt:lpstr>Times New Roman</vt:lpstr>
      <vt:lpstr>Verdana</vt:lpstr>
      <vt:lpstr>Wingdings</vt:lpstr>
      <vt:lpstr>Wingdings 2</vt:lpstr>
      <vt:lpstr>XCCW Joined 1a</vt:lpstr>
      <vt:lpstr>Aspect</vt:lpstr>
      <vt:lpstr>PowerPoint Presentation</vt:lpstr>
      <vt:lpstr>PowerPoint Presentation</vt:lpstr>
      <vt:lpstr>PowerPoint Presentation</vt:lpstr>
      <vt:lpstr>PowerPoint Presentation</vt:lpstr>
      <vt:lpstr>PowerPoint Presentation</vt:lpstr>
      <vt:lpstr>PowerPoint Presentation</vt:lpstr>
      <vt:lpstr>Before you buy school shoes, think about their suitability</vt:lpstr>
      <vt:lpstr>Don’t forget to label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jbrigg</dc:creator>
  <cp:lastModifiedBy>Sean Smith</cp:lastModifiedBy>
  <cp:revision>56</cp:revision>
  <dcterms:created xsi:type="dcterms:W3CDTF">2014-09-14T17:33:40Z</dcterms:created>
  <dcterms:modified xsi:type="dcterms:W3CDTF">2018-09-26T14:36:19Z</dcterms:modified>
</cp:coreProperties>
</file>