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66" r:id="rId4"/>
    <p:sldId id="258" r:id="rId5"/>
    <p:sldId id="259" r:id="rId6"/>
    <p:sldId id="260" r:id="rId7"/>
    <p:sldId id="264" r:id="rId8"/>
    <p:sldId id="265" r:id="rId9"/>
    <p:sldId id="261" r:id="rId10"/>
    <p:sldId id="267" r:id="rId11"/>
    <p:sldId id="262" r:id="rId12"/>
    <p:sldId id="269" r:id="rId13"/>
    <p:sldId id="271" r:id="rId14"/>
    <p:sldId id="272" r:id="rId15"/>
    <p:sldId id="273" r:id="rId16"/>
    <p:sldId id="274" r:id="rId17"/>
    <p:sldId id="275" r:id="rId18"/>
    <p:sldId id="276" r:id="rId19"/>
    <p:sldId id="277"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0388" autoAdjust="0"/>
  </p:normalViewPr>
  <p:slideViewPr>
    <p:cSldViewPr>
      <p:cViewPr varScale="1">
        <p:scale>
          <a:sx n="105" d="100"/>
          <a:sy n="105" d="100"/>
        </p:scale>
        <p:origin x="17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AD4E2A7-1A4A-4DFD-86B1-836AA83704C0}" type="datetimeFigureOut">
              <a:rPr lang="en-GB" smtClean="0"/>
              <a:t>18/10/2018</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EF8FC51-A869-4C00-A54A-364B1161800B}" type="slidenum">
              <a:rPr lang="en-GB" smtClean="0"/>
              <a:t>‹#›</a:t>
            </a:fld>
            <a:endParaRPr lang="en-GB" dirty="0"/>
          </a:p>
        </p:txBody>
      </p:sp>
    </p:spTree>
    <p:extLst>
      <p:ext uri="{BB962C8B-B14F-4D97-AF65-F5344CB8AC3E}">
        <p14:creationId xmlns:p14="http://schemas.microsoft.com/office/powerpoint/2010/main" val="2228562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283DCEC-C4A5-45B7-8167-9A40FB332FAE}" type="datetimeFigureOut">
              <a:rPr lang="en-GB" smtClean="0"/>
              <a:t>18/10/2018</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AAE9CDB-3736-4BBC-9B56-A5F450090E13}" type="slidenum">
              <a:rPr lang="en-GB" smtClean="0"/>
              <a:t>‹#›</a:t>
            </a:fld>
            <a:endParaRPr lang="en-GB" dirty="0"/>
          </a:p>
        </p:txBody>
      </p:sp>
    </p:spTree>
    <p:extLst>
      <p:ext uri="{BB962C8B-B14F-4D97-AF65-F5344CB8AC3E}">
        <p14:creationId xmlns:p14="http://schemas.microsoft.com/office/powerpoint/2010/main" val="304655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AE9CDB-3736-4BBC-9B56-A5F450090E13}" type="slidenum">
              <a:rPr lang="en-GB" smtClean="0"/>
              <a:t>10</a:t>
            </a:fld>
            <a:endParaRPr lang="en-GB" dirty="0"/>
          </a:p>
        </p:txBody>
      </p:sp>
    </p:spTree>
    <p:extLst>
      <p:ext uri="{BB962C8B-B14F-4D97-AF65-F5344CB8AC3E}">
        <p14:creationId xmlns:p14="http://schemas.microsoft.com/office/powerpoint/2010/main" val="299506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F2B48427-14B3-49FD-B8B1-B3E45B212A83}" type="datetimeFigureOut">
              <a:rPr lang="en-GB" smtClean="0"/>
              <a:t>18/10/2018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nvPr>
        </p:nvSpPr>
        <p:spPr/>
        <p:txBody>
          <a:bodyPr/>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B48427-14B3-49FD-B8B1-B3E45B212A83}" type="datetimeFigureOut">
              <a:rPr lang="en-GB" smtClean="0"/>
              <a:t>18/10/2018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B48427-14B3-49FD-B8B1-B3E45B212A83}" type="datetimeFigureOut">
              <a:rPr lang="en-GB" smtClean="0"/>
              <a:t>18/10/2018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B48427-14B3-49FD-B8B1-B3E45B212A83}" type="datetimeFigureOut">
              <a:rPr lang="en-GB" smtClean="0"/>
              <a:t>18/10/2018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2B48427-14B3-49FD-B8B1-B3E45B212A83}" type="datetimeFigureOut">
              <a:rPr lang="en-GB" smtClean="0"/>
              <a:t>18/10/2018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2B48427-14B3-49FD-B8B1-B3E45B212A83}" type="datetimeFigureOut">
              <a:rPr lang="en-GB" smtClean="0"/>
              <a:t>18/10/2018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2B48427-14B3-49FD-B8B1-B3E45B212A83}" type="datetimeFigureOut">
              <a:rPr lang="en-GB" smtClean="0"/>
              <a:t>18/10/2018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2B48427-14B3-49FD-B8B1-B3E45B212A83}" type="datetimeFigureOut">
              <a:rPr lang="en-GB" smtClean="0"/>
              <a:t>18/10/2018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F2B48427-14B3-49FD-B8B1-B3E45B212A83}" type="datetimeFigureOut">
              <a:rPr lang="en-GB" smtClean="0"/>
              <a:t>18/10/2018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2B48427-14B3-49FD-B8B1-B3E45B212A83}" type="datetimeFigureOut">
              <a:rPr lang="en-GB" smtClean="0"/>
              <a:t>18/10/2018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2B48427-14B3-49FD-B8B1-B3E45B212A83}" type="datetimeFigureOut">
              <a:rPr lang="en-GB" smtClean="0"/>
              <a:t>18/10/2018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79C781-BB74-4140-9A0B-3431A9E3239E}" type="slidenum">
              <a:rPr lang="en-GB" smtClean="0"/>
              <a:t>‹#›</a:t>
            </a:fld>
            <a:endParaRPr lang="en-GB"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cSld>
  <p:clrMapOvr>
    <a:masterClrMapping/>
  </p:clrMapOvr>
  <p:transition spd="slow" advTm="8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2B48427-14B3-49FD-B8B1-B3E45B212A83}" type="datetimeFigureOut">
              <a:rPr lang="en-GB" smtClean="0"/>
              <a:t>18/10/2018</a:t>
            </a:fld>
            <a:endParaRPr lang="en-GB"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979C781-BB74-4140-9A0B-3431A9E3239E}"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8000">
    <p:pull/>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google.co.uk/url?sa=i&amp;rct=j&amp;q=&amp;esrc=s&amp;source=images&amp;cd=&amp;cad=rja&amp;uact=8&amp;docid=eEavlycVM13CmM&amp;tbnid=5q6JUhabC7Jz1M:&amp;ved=0CAcQjRw&amp;url=http://www.art2go-uk.com/product_info.php?products_id%3D206&amp;ei=h9gVVLjwMoTOaIeYgrAM&amp;bvm=bv.75097201,d.ZGU&amp;psig=AFQjCNHCnaS4GEYOrKxDn64MqDyrhM8llg&amp;ust=1410804226000306"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www.brigade.uk.com/direct/index.php?pdPage=login" TargetMode="External"/><Relationship Id="rId7"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hyperlink" Target="http://www.google.co.uk/url?sa=i&amp;rct=j&amp;q=&amp;esrc=s&amp;frm=1&amp;source=images&amp;cd=&amp;cad=rja&amp;docid=qAC-bLgnw9ZsnM&amp;tbnid=BBfOPFYerlQzYM:&amp;ved=0CAUQjRw&amp;url=http://www.tkmaxx.com/view-all-kids-new-in/childrens-grey-trainers/invt/26859146&amp;ei=YJLIUZbpPIGX1AXq-YHABg&amp;bvm=bv.48293060,d.d2k&amp;psig=AFQjCNH8AIUGi4GtUryC05gSdVykXvvGhQ&amp;ust=1372185545209158"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528" y="3573016"/>
            <a:ext cx="91440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9600" b="1" spc="50" dirty="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Welcome to </a:t>
            </a:r>
          </a:p>
          <a:p>
            <a:pPr algn="ctr"/>
            <a:r>
              <a:rPr lang="en-GB" sz="96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4SZ </a:t>
            </a:r>
            <a:r>
              <a:rPr lang="en-GB" sz="9600" b="1" spc="50" dirty="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Class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620688"/>
            <a:ext cx="2177522" cy="2736304"/>
          </a:xfrm>
          <a:prstGeom prst="rect">
            <a:avLst/>
          </a:prstGeom>
        </p:spPr>
      </p:pic>
    </p:spTree>
    <p:extLst>
      <p:ext uri="{BB962C8B-B14F-4D97-AF65-F5344CB8AC3E}">
        <p14:creationId xmlns:p14="http://schemas.microsoft.com/office/powerpoint/2010/main" val="1649188693"/>
      </p:ext>
    </p:extLst>
  </p:cSld>
  <p:clrMapOvr>
    <a:masterClrMapping/>
  </p:clrMapOvr>
  <p:transition spd="slow" advTm="8000">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4012" y="672006"/>
            <a:ext cx="5058791" cy="5632311"/>
          </a:xfrm>
          <a:prstGeom prst="rect">
            <a:avLst/>
          </a:prstGeom>
        </p:spPr>
        <p:txBody>
          <a:bodyPr wrap="square">
            <a:spAutoFit/>
          </a:bodyPr>
          <a:lstStyle/>
          <a:p>
            <a:r>
              <a:rPr lang="en-GB" sz="2400" dirty="0">
                <a:latin typeface="Berlin Sans FB" panose="020E0602020502020306" pitchFamily="34" charset="0"/>
              </a:rPr>
              <a:t>The PE kit is shorts and a t-shirt for </a:t>
            </a:r>
            <a:r>
              <a:rPr lang="en-GB" sz="2400" b="1" dirty="0">
                <a:latin typeface="Berlin Sans FB" panose="020E0602020502020306" pitchFamily="34" charset="0"/>
              </a:rPr>
              <a:t>indoor PE.  </a:t>
            </a:r>
            <a:r>
              <a:rPr lang="en-GB" sz="2400" dirty="0">
                <a:latin typeface="Berlin Sans FB" panose="020E0602020502020306" pitchFamily="34" charset="0"/>
              </a:rPr>
              <a:t>For </a:t>
            </a:r>
            <a:r>
              <a:rPr lang="en-GB" sz="2400" b="1" dirty="0">
                <a:latin typeface="Berlin Sans FB" panose="020E0602020502020306" pitchFamily="34" charset="0"/>
              </a:rPr>
              <a:t>outdoor PE </a:t>
            </a:r>
            <a:r>
              <a:rPr lang="en-GB" sz="2400" dirty="0">
                <a:latin typeface="Berlin Sans FB" panose="020E0602020502020306" pitchFamily="34" charset="0"/>
              </a:rPr>
              <a:t>the P.E. kit is blue tracksuit/jogging bottoms, tracksuit top/sweatshirt, white T-shirt and trainers/plimsolls. </a:t>
            </a:r>
          </a:p>
          <a:p>
            <a:endParaRPr lang="en-GB" sz="2400" dirty="0">
              <a:latin typeface="Berlin Sans FB" panose="020E0602020502020306" pitchFamily="34" charset="0"/>
            </a:endParaRPr>
          </a:p>
          <a:p>
            <a:r>
              <a:rPr lang="en-GB" sz="2400" dirty="0">
                <a:latin typeface="Berlin Sans FB" panose="020E0602020502020306" pitchFamily="34" charset="0"/>
              </a:rPr>
              <a:t>We encourage bare foot work for gymnastics for safety and high quality. </a:t>
            </a:r>
          </a:p>
          <a:p>
            <a:endParaRPr lang="en-GB" sz="2400" dirty="0">
              <a:latin typeface="Berlin Sans FB" panose="020E0602020502020306" pitchFamily="34" charset="0"/>
            </a:endParaRPr>
          </a:p>
          <a:p>
            <a:r>
              <a:rPr lang="en-GB" sz="2400" dirty="0">
                <a:latin typeface="Berlin Sans FB" panose="020E0602020502020306" pitchFamily="34" charset="0"/>
              </a:rPr>
              <a:t>No jewellery is allowed for PE.</a:t>
            </a:r>
            <a:endParaRPr lang="en-GB" sz="2400" dirty="0">
              <a:effectLst/>
              <a:latin typeface="Berlin Sans FB" panose="020E0602020502020306" pitchFamily="34" charset="0"/>
            </a:endParaRPr>
          </a:p>
          <a:p>
            <a:endParaRPr lang="en-GB" sz="2400" dirty="0">
              <a:latin typeface="Berlin Sans FB" panose="020E0602020502020306" pitchFamily="34" charset="0"/>
            </a:endParaRPr>
          </a:p>
          <a:p>
            <a:r>
              <a:rPr lang="en-GB" sz="2400" dirty="0">
                <a:latin typeface="Berlin Sans FB" panose="020E0602020502020306" pitchFamily="34" charset="0"/>
              </a:rPr>
              <a:t>It is important every child takes part in PE and wears the appropriate kit. Please ensure your child has their PE kit in school on the relevant days.</a:t>
            </a:r>
            <a:endParaRPr lang="en-GB" sz="2400" dirty="0">
              <a:effectLst/>
              <a:latin typeface="Berlin Sans FB" panose="020E0602020502020306" pitchFamily="34" charset="0"/>
            </a:endParaRPr>
          </a:p>
        </p:txBody>
      </p:sp>
      <p:pic>
        <p:nvPicPr>
          <p:cNvPr id="8199" name="Picture 7" descr="http://www.wynsors.com/images/0775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940" y="5661248"/>
            <a:ext cx="1640452" cy="8493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46" y="764704"/>
            <a:ext cx="2777023" cy="2314186"/>
          </a:xfrm>
          <a:prstGeom prst="rect">
            <a:avLst/>
          </a:prstGeom>
        </p:spPr>
      </p:pic>
      <p:sp>
        <p:nvSpPr>
          <p:cNvPr id="8" name="TextBox 7"/>
          <p:cNvSpPr txBox="1"/>
          <p:nvPr/>
        </p:nvSpPr>
        <p:spPr>
          <a:xfrm>
            <a:off x="996633" y="3064885"/>
            <a:ext cx="2547379" cy="523220"/>
          </a:xfrm>
          <a:prstGeom prst="rect">
            <a:avLst/>
          </a:prstGeom>
          <a:noFill/>
        </p:spPr>
        <p:txBody>
          <a:bodyPr wrap="square" rtlCol="0">
            <a:spAutoFit/>
          </a:bodyPr>
          <a:lstStyle/>
          <a:p>
            <a:r>
              <a:rPr lang="en-GB" sz="2800" dirty="0">
                <a:latin typeface="Berlin Sans FB" panose="020E0602020502020306" pitchFamily="34" charset="0"/>
              </a:rPr>
              <a:t>£4.00 + VAT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097" y="3488161"/>
            <a:ext cx="1934226" cy="1934226"/>
          </a:xfrm>
          <a:prstGeom prst="rect">
            <a:avLst/>
          </a:prstGeom>
        </p:spPr>
      </p:pic>
      <p:sp>
        <p:nvSpPr>
          <p:cNvPr id="10" name="TextBox 9"/>
          <p:cNvSpPr txBox="1"/>
          <p:nvPr/>
        </p:nvSpPr>
        <p:spPr>
          <a:xfrm>
            <a:off x="2189379" y="4550249"/>
            <a:ext cx="1068813" cy="523220"/>
          </a:xfrm>
          <a:prstGeom prst="rect">
            <a:avLst/>
          </a:prstGeom>
          <a:noFill/>
        </p:spPr>
        <p:txBody>
          <a:bodyPr wrap="square" rtlCol="0">
            <a:spAutoFit/>
          </a:bodyPr>
          <a:lstStyle/>
          <a:p>
            <a:r>
              <a:rPr lang="en-GB" sz="2800" dirty="0">
                <a:latin typeface="Berlin Sans FB" panose="020E0602020502020306" pitchFamily="34" charset="0"/>
              </a:rPr>
              <a:t>£6.50</a:t>
            </a:r>
          </a:p>
        </p:txBody>
      </p:sp>
    </p:spTree>
    <p:extLst>
      <p:ext uri="{BB962C8B-B14F-4D97-AF65-F5344CB8AC3E}">
        <p14:creationId xmlns:p14="http://schemas.microsoft.com/office/powerpoint/2010/main" val="3042568319"/>
      </p:ext>
    </p:extLst>
  </p:cSld>
  <p:clrMapOvr>
    <a:masterClrMapping/>
  </p:clrMapOvr>
  <p:transition spd="slow" advTm="8000">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QUEhQVFBUVFBQUFBQVFBQVFBUUFBQXFhQUFBQYHCggGBolHBQUITEhJSkrLi4uFx8zODMsNygtLisBCgoKDg0OGxAQGywkHyQsLCwsLCwsLCwsLCwsLCwsLCwsLCwsLCwsLCwsLSwsLCwsLCwsLCwsLCwsLCwsLC8sLP/AABEIAMIBAwMBIgACEQEDEQH/xAAcAAABBQEBAQAAAAAAAAAAAAADAAECBAUGBwj/xABCEAACAQIDAwcJBQYGAwAAAAAAAQIDEQQhMQUSUQZBYXGhsdEHEyJSU4GRksEWIzJC8ENigqLS4RQVcpPC8TNUsv/EABoBAAMAAwEAAAAAAAAAAAAAAAABAgMEBQb/xAAvEQACAgECBQMDAwQDAAAAAAAAAQIRAwQhEhMxUZFBUmEFFCJxgdEjseHxFTJC/9oADAMBAAIRAxEAPwC3SgXKUCNKBapwIEPTgWIRFCAeERjFCIaERQiGjEAFGIaMRRiGjEAGjEJGJKMScYgAyiTUSSiTURgRUSSiTUSSiAEFEdRCKI6iAEN0Vgm6JgAOwrBMhWAAdhrBd0awACcSLiGcSLiAAXEg4h3Ei4jAryiDlEsuIOUQEVZRBTgW5RBSiAFCpAqVYGpUgVatMAMx0xFp0xABnU4FmESFOJYgiRk4RDwRGEQ0EACk1FNvJJNt9C1POsVy8xDk/NRhGN3a6bbV8r5nX8sK+5halsnO1NfxPPsueXV4pXszq/TtJDKnKatGnqs7hsjdfLrGcaa/g/uR+2+N9pFdVOJzqHiddaHT+1Gk9Tk7nQ/bPG+2/kh4Eftnjfbv5YeBz85Cii1o8HsXgXPydzoPtjjfby+EPAPQ5UYySu8RPW3Mu5HNpF2jVW5bg7lPR4UtoLwiHqMnuZuz5RYn29T5mVcVygxNl9/Vu368jL/xCvoyDe/LJPLvZL02NL/qvCLjlk31Zo/55if/AGK3+5LxC0NqYmTt5+r/ALkvErUcJf8AE7dWpbp7sfwr3vNmRYcVbwXhGKU8l7SfknX2rVhl52tOXBVJtLrzK0MbUlaU5zb6ZN2z5rvIfEV3oufW2Wv1B1JqLS1yBaePFdLwPmtKmyzDFSX5pfFk3j6i0nP5mVlO+kW/gg8aTeqsU8S7C5vyEjtOrz1J/NLxIz2jVaf3k9fWlll19IlRQN0snpz/ABsLkx7IOd8lmG0Ktk/OTzS/PLxH/wAwq+1qfPLxK6jZJcEkM0VyMfZeDWead9WWP8wq+1qfPLxFLG1bf+Sp88vErxAYupZxfM7pi5MOyKWSb9WXv8zrLSrUz/fl4ko7axC/bVPmZQqr8PX9GSlET0+N/wDleAWafdlvF7fxKhlWqarR562+pveT/bVWtUq06s3NRjGactU27NJ8Dka8bxa46G75M8sVVXGlf4TSOfr9PCOFtRXg6GjyylJJs9EnEr1IlySATiedOqUnAQdxEAGRBFiCBwQeCJGEgg8UDgg8UAHJeUSranRj61Rv4RfiefYtpZJWvbN6vI7vyoRtSoy4Tfav7Hn9eSvdZ5X6j0f0uuR+7OXq1+ZCTH3gN7sNu5HURqNURgESGhEJYyJESY8USiKMR0iqMTYqcG2XamGlC7hmtZRb5+MfAhgY+kjU3RSin1J5jT2KWExEZZLVap5NfEsTdut9nSVK2BTe9zx4ZPquixhbKEnwve+vxBQZcsyrYUKNnfmXO+8q0oupUvzJ5DTqSqNRRqYXC7keniVVGK66isGj2WB3JxkKjHxWxSQJFi+dgdgoGwb1IyJjWHQrIWKu1F6HU0XJFbHL0H7u8mjJCW5ClU3oRfBpPu+pYjoyhhH93Lokn2otYl2hL9asmi31JPgzQ5D1ksfTtpONSn2OXfEzKmnHK3wG5PV9zE4aSyXnY/CUrPsZrauPFhkvg29JtJP5PaGgM0WZIFNHkDulVxHCOIgAxIIsQQOCDwRIwkEGiiEEGggA8/8AKjis6dPmUZSa6W7LuZwEK2W7JWS0eZ1HL3GqWLqLXd3YL3LP6nMuDZ6nQ4+HBE5Wef5uwmGw7lmWJYd83bkApJoNvs30macmrJRw8iccNIiqvQgka37q7TIrMbof/Dy0sSjhZEoYjoXaEjiegoh0SwVKzbZZqVGnlol2g41cuYaWI6EOrIajYsJJpveyuCxdKV2o6PPXIsUq98rLrCRm97dtfLXoANhsHTjBaq7WfgH89nqrW7R1ATikGwqT3Ib64okqi4om4LgQaXDuAnhiFjVjxQPfV9UR3EPJLh0CodR7iclzDXBOj+siPm309ow4E/UnVkl3LpfAr4+Xo24/QLGnnm3z21HrUU11dFxUWopepRo0/u5/rRXLUoqUVd62Yo0308/FdhONP39xLKpXuZ+Ke9ktL9nBFeU3Tmn6rhJe7P6GxUo2z1fMZu0FfTgn3mKatM2cM/ySR7vGV0mudJ/HMhJA9kz3qFF8aVN/GCDSR4tqmd4C0Ik0IQGJBB4IHBB4IkYSCDLLMhBFfbWI83h6s+EJW62rLvGlboTdI8g2pU36lSb1lOT+LZSZKrJ9CBJntMceGKRwJtuVhUSsRiSMyMD6iRJIjukkWiWGpkwcCxCNyuhLCUeBOtSW7kKhHMsuldZE3uQZ0ImphoZX5yq6NmXMNF2KkKyRJj2EiAQ0XcHKISWWYnmAMCxNMI0O4lWQQsM0SGYAQaHRKw1gKQOSJQQ8kPAllIEm1Kz0ehXxdFXv0fqxcgrq75m+xlXFPNdT70QZ8b/I9W5JVN7BUHe9qaj8rcfoackYHk9q72Cj+7OpH+be/wCR0MkeMzx4csl8s9JB3FMC0ImxGIoxIIPBAoIsQRIwkEc75QcRu4Xd9eSXuWf0R0kEcV5R6t5UoZZJya63ZdzNrRQ488V8/wBjDqJcONs88qvMaKDVKebFGkevijgykhoxJbpJRHSMiRisioklElEMoFpENgkgtN2JKmKxVENl6jZ5luMUZtCbRpU5XMclQ0xp00wkYCcRIgTHaIpEhgExEKb5gtiMlzhYApoeOaJzV1chFWKvYn1IyiINu3BuAJjZEYkRYxkZCgSaGSzEykNCKu+v6AMTl2r6/QPuek+lLsIV4EmaHVHceTWp9zVj6tW9v9UV/SzrZI4byZ1fTrx4xhL4Np//AEju5I8lr41qJHodO7xoFYRKwjUM5iwQeCBQQeCIALBHmvLjFKWJqJfkio9n92elxPHtt11KpVk/zTfedX6TC8rl2Rpa6VQozfPX1zG3iASB6aJxGh94Vwqot5kXTMiItCiFiwaRNIsiQaJNwBwLlCrbLJobMbKqRZw9WzDuinmRnQ3SeJPYVlqEk0PYq0J2LmqMMlTKuwbGTJNDWAkmhA1kGhBtrdzvqhPYpMi0Q3ewPUouLzQEE+wmKLHlEVhANdgMkRsGkgaLTAixRlmS3biUcwKQ8VlbjkQrw9Bpcyy60TrL0opDpXIaM0XRq+TepbFOLf4qUl8HF/RnpUkeXci3u4yi9L78X8kj1Nnmfqkaz/qkd/SO8YKwiTQjnGyYsEHggMCxAkYDalfcoVJ8IS+NsjzjZ3JqeJpVaq0pWuvzO922lzpJHa8tK+7hWvWlGPu1fca3k6oWwu8/z1JNdSSj3pnT0uV4MDyLq2kambGsuThfY8Xxmz5U3no9HxAxizv/ACibAlQlv01ehN3t7OfPHqeq96OJVJ3PQabNHNBSicfNjljlwyI0qjQfVCr0d1Zgqc7G2jVY7gJIK5jJGRENjJBIyIRRNoolhYYhovU6snroZqZpYW8rX0SMWRJKxJB5YFtXSY0ItZNFzDVWmXamFUs+c05ZWtpDqmY842B2NDEYWxTcTJGSaBoHYlSqOLusmM0JFEm7hcTGst2a9JdvSijtHZ7hms48SlCbTTWTWjOiwOKVWLUrX0kuPSjVmnifFHp2KOegNONi5tDAunL916Mq1GZ4yUt0NApEWiUkRkZEMh0hW7oio3DOysDYygqz3op6p2fSa+GS3bwV29Fr1mVtCFnGS/Vi1QzV1Lda5tNUKatWWgmwW4Yui37ZJ++W6+89aaPHsPPdqRlf8NSMm+p3PYmef+sR/qRfwd7Qu4MGIkMcg3jEgWIFeAeBIHLcvK13Sp/6pvuXczX8nW3U4rDTdmruk+KbbcetXb6uo4/lbX3sVUz/AAqMV0ZLLtZnYbEShJSi2nFpprVNaM70NMp6SMX67nP5rWZv9j3LaGChWpyp1FeMlZrua6VqeM7V2NPC15U5aaxlbKceZ/rpPWOTO2o4qipaTVlUjwlxXQ9V/Yjyn2KsVRcdJxu6cuD4PoZpaPUS02Rxl09f5M2pwLNC119Dw/HXcncAjUx9FxluyTUk3GSeqa4mfuZnqoSTWxwJKtmTpRuG/wAMwO7YJCRmRhkgnmbAZIOqbJUsO28kPirqQQoUXJpG3QpbqtYlgMFu5vUsyjxNPLm4nSLigW4i5hamViqkucNh7XNee6G1Ze8xvGfjMC1mtDboxyJOKeT0NaOZxZByMokLGztHZ+7mtDJnE38eRTVoloYLhqjhNSXvAsdMtq0B0tWkq0PddHOVadm4vJo3diYjLd4ENs4RSvOOq1Rp4p8ubg+hSMKC49IzgrkrCmjcLSIuNhVGDw9W6s+YlJlVuMHtD8N7aPsI3Vr8UWJVL3TSaAQp30yS/VgTpblxTbpFdU7pvPLNdh7Dsqtv0KUvWpwf8queT1LKT5rx8T0rkhU3sHR6Iyj8s5I431dXCMvk7Gh2k4muIYRwTpGFBliDKsGD2pX3KFWS1UJNddshJW6E3SPONoV9+tUn61ST913bssCuBjIkmesrhSj2Rx4u7Z0HJjbEsNVU1nF5Tj60fHnR7DhcRGpCM4O8ZJNPoZ4LSkdvyF5Q+al5mo/u5v0W/wAk39H3+852u0vGuOPVG5p8tfizS8oHJjzsXXor00vvIr80VpJdK7uo8wnRmtU17j6FOD5WbF81J1If+OTzXNGXDqfMH0zW1/Sl+38GHX6e1zIr9TzaOYRUXwNPE4FSzhk+HMVoR5nqegjO+hxtmSwi3nY3KFGK6zFppxd0aFDafM17zDmUpdCKou+cSebFiKsbaodY2C6e5mZj60W7IwQg5PoO9gu9fnHUwOGj6NwypGRpILNbBYjRGhY5xtx/7L2C2lzS+JqZML6xEzXyasZO0Nl6uOfQaGTV09RU5cWYYScHaE0ctOBA2do4HnijJqRtkdLHkUlsINgK7hNPmvn1G+5LXjqcubOzMXvLdlqtGYdRjv8AJBRW2lhN170fwvsM1a+86Xet9UYu0cPuvJei9H9CsOS/xZS7Gco2k+v6BMl+L4FedS7TWt9Cyo7z+pty+Skr2RGEbvoJum/AsuCSy0/WoOLNac7OhixcK+SpVb3o36TvPJ9UvhWvVqyXV6MX3tnC4mP4Xwf0/sdb5Oqno14cJQl8ykv+KNL6ir019mjZ0zrN+x2QiNxHnDpnP02ZXK/E7uFmr2cnGK6c8+40KciWJwlOrHdqRU48GPHJRkpP0FNWmjyqDCxR6PDkxhbW80l1OXiNLkhhnopx6peJ2P8Aksbe6ZpfayXqefwZYpTO1fIik9Kk18rIvkOvy1vjBfRmRfUML/0L7eZuciOUHnYqjUf3kV6Lf54r6ruOnxFCM4uE1eMlZpnAYfkjVpyUqdWN4tNOzTTR3eCqycF5yynb0rPK/FHL1PL4+PE/8G5j4qqR5ttzZ7w9bcbyecHb8UfFaMoYjDKa6eJ6dt3ZkcRScXbeWcG+aXgzg5bCxcf2N+qpF/U6+l10ZQXE6ku/qcfVaKSncFaOflRktV7xSR0Edl4la0J+7df1GxGyptZ0ai6oN9xurV436ryjUenyLrF+DBsmVq0czWqbNnHNRl1OEl3oBTwMpSvL0YrS5njlj1sxSxy7DYWnkWaUGXVTppWuivVwnPGSfvMPMUmJxaJVsJKyZRnFo2sLO8fS1jqiVlJWksjGsrjsxNGZg8Y45PNGzTmmrrPIpVdnxecWSwzlB2adviRk4Z7x6io0E7rMo4rBR1SLHn7EVieJijxRdoKMTEULcwOF07o3am7JPwMzFYRxzWa/XMbcMt7MC7Ce9G/OlmQi73jLR83AFgsStNMi1vpK/wD2YmmnQ0n0MLF4Ddk+DzGps06/p66cyKFSi0Z+Y2qZ0MWDhVvqPIB5wLZlSqmmyTOPicop8Hc3/J7W++qx401L5ZL+pnPVZ/dyXQaHIivbGR4TpSjfp1/4ow6pcWmmh49ssWeluQgTkOeZOqc3SmXKcjKpVC7SmQBoQkHhIpU5liEhjLkZBYsqQkHjIALMZBYyK0ZBIsALCkSTAxkTTAAqZJMEmTTAAiHsuBBMkmACdGL1jF+5EJYCk9acH/BHwDJkh8TXRipFOWyqD/ZQ+VA3sWh7KPwNARXNn3fkXBHsjNlsLDv9mvjJdzIS5O4d/kfzz8TVEVz8nuflk8rH7V4Md8m6HCS6py8SP2Xofv8Azs2hD+4y+5+Sft8XtXgw/stR41F/H4oj9lKPrVfmj/Sbwh/c5vcw+2xe1eDnp8kaXr1Ov0P6QE+R0HrVqdGUfA6dkJMpavN7hLTYk7UUctPkZT9rU/l8Ab5F0/a1P5fA6psFJj+7ze5l8qHY5j7G0/a1PhHwBz5G0/aVP5fA6iTAzkL7rN7mHKh2OZnyNpWa35589o+A2z+StGhUjUjKo3G+6m1bNW0SzOhnMrVagPU5WqcnQuVC7oTmMV3UEYDIc3SLlEQiBlymWYCEMA8Q0BCAA0QiEIACRCIQgAmiaGEMCaJoQhASRNCEMBxCEIBCEIAEIQgAQhCACLISEIYApA5CEMAUgMxCARWqFWqMIYFZiEIQz//Z">
            <a:hlinkClick r:id="rId2"/>
          </p:cNvPr>
          <p:cNvSpPr>
            <a:spLocks noChangeAspect="1" noChangeArrowheads="1"/>
          </p:cNvSpPr>
          <p:nvPr/>
        </p:nvSpPr>
        <p:spPr bwMode="auto">
          <a:xfrm>
            <a:off x="45450" y="-18288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p:nvSpPr>
        <p:spPr>
          <a:xfrm>
            <a:off x="425588" y="815169"/>
            <a:ext cx="5298540" cy="6124754"/>
          </a:xfrm>
          <a:prstGeom prst="rect">
            <a:avLst/>
          </a:prstGeom>
          <a:noFill/>
        </p:spPr>
        <p:txBody>
          <a:bodyPr wrap="square" rtlCol="0">
            <a:spAutoFit/>
          </a:bodyPr>
          <a:lstStyle/>
          <a:p>
            <a:r>
              <a:rPr lang="en-GB" sz="2800" b="1" dirty="0">
                <a:latin typeface="Berlin Sans FB" panose="020E0602020502020306" pitchFamily="34" charset="0"/>
              </a:rPr>
              <a:t>Accelerated Reading </a:t>
            </a:r>
          </a:p>
          <a:p>
            <a:pPr marL="457200" indent="-457200">
              <a:buFont typeface="Arial" panose="020B0604020202020204" pitchFamily="34" charset="0"/>
              <a:buChar char="•"/>
            </a:pPr>
            <a:r>
              <a:rPr lang="en-GB" sz="2800" dirty="0">
                <a:latin typeface="Berlin Sans FB" panose="020E0602020502020306" pitchFamily="34" charset="0"/>
              </a:rPr>
              <a:t>Children are assessed on their reading.</a:t>
            </a:r>
          </a:p>
          <a:p>
            <a:pPr marL="457200" indent="-457200">
              <a:buFont typeface="Arial" panose="020B0604020202020204" pitchFamily="34" charset="0"/>
              <a:buChar char="•"/>
            </a:pPr>
            <a:r>
              <a:rPr lang="en-GB" sz="2800" dirty="0">
                <a:latin typeface="Berlin Sans FB" panose="020E0602020502020306" pitchFamily="34" charset="0"/>
              </a:rPr>
              <a:t>They attend the library during the afternoon to select a book based on their age and ability.</a:t>
            </a:r>
          </a:p>
          <a:p>
            <a:pPr marL="457200" indent="-457200">
              <a:buFont typeface="Arial" panose="020B0604020202020204" pitchFamily="34" charset="0"/>
              <a:buChar char="•"/>
            </a:pPr>
            <a:r>
              <a:rPr lang="en-GB" sz="2800" dirty="0">
                <a:latin typeface="Berlin Sans FB" panose="020E0602020502020306" pitchFamily="34" charset="0"/>
              </a:rPr>
              <a:t>Once they have read the book they return to the library and take a quiz to check their understanding.</a:t>
            </a:r>
          </a:p>
          <a:p>
            <a:pPr marL="457200" indent="-457200">
              <a:buFont typeface="Arial" panose="020B0604020202020204" pitchFamily="34" charset="0"/>
              <a:buChar char="•"/>
            </a:pPr>
            <a:r>
              <a:rPr lang="en-GB" sz="2800" dirty="0">
                <a:latin typeface="Berlin Sans FB" panose="020E0602020502020306" pitchFamily="34" charset="0"/>
              </a:rPr>
              <a:t>Depending on their result, children will choose a new book or reread their current book.</a:t>
            </a:r>
          </a:p>
          <a:p>
            <a:r>
              <a:rPr lang="en-GB" sz="2800" dirty="0">
                <a:latin typeface="Berlin Sans FB" panose="020E0602020502020306" pitchFamily="34"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76122"/>
            <a:ext cx="2420072" cy="2016727"/>
          </a:xfrm>
          <a:prstGeom prst="rect">
            <a:avLst/>
          </a:prstGeom>
        </p:spPr>
      </p:pic>
      <p:sp>
        <p:nvSpPr>
          <p:cNvPr id="11" name="TextBox 10"/>
          <p:cNvSpPr txBox="1"/>
          <p:nvPr/>
        </p:nvSpPr>
        <p:spPr>
          <a:xfrm>
            <a:off x="6588224" y="2378829"/>
            <a:ext cx="1008112" cy="1384995"/>
          </a:xfrm>
          <a:prstGeom prst="rect">
            <a:avLst/>
          </a:prstGeom>
          <a:noFill/>
        </p:spPr>
        <p:txBody>
          <a:bodyPr wrap="square" rtlCol="0">
            <a:spAutoFit/>
          </a:bodyPr>
          <a:lstStyle/>
          <a:p>
            <a:r>
              <a:rPr lang="en-GB" sz="2800" dirty="0">
                <a:latin typeface="Berlin Sans FB" panose="020E0602020502020306" pitchFamily="34" charset="0"/>
              </a:rPr>
              <a:t>£4.40   </a:t>
            </a:r>
          </a:p>
          <a:p>
            <a:r>
              <a:rPr lang="en-GB" sz="2800" dirty="0">
                <a:latin typeface="Berlin Sans FB" panose="020E0602020502020306" pitchFamily="34" charset="0"/>
              </a:rPr>
              <a:t>    + VAT</a:t>
            </a:r>
          </a:p>
        </p:txBody>
      </p:sp>
      <p:sp>
        <p:nvSpPr>
          <p:cNvPr id="8" name="Rounded Rectangle 7">
            <a:extLst>
              <a:ext uri="{FF2B5EF4-FFF2-40B4-BE49-F238E27FC236}">
                <a16:creationId xmlns="" xmlns:a16="http://schemas.microsoft.com/office/drawing/2014/main" id="{A8256A1A-0931-6A40-9E22-0E90CFD63C5A}"/>
              </a:ext>
            </a:extLst>
          </p:cNvPr>
          <p:cNvSpPr/>
          <p:nvPr/>
        </p:nvSpPr>
        <p:spPr>
          <a:xfrm>
            <a:off x="5940152" y="4149080"/>
            <a:ext cx="2736304"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There is no limit on how many times a child can change their book.</a:t>
            </a:r>
          </a:p>
        </p:txBody>
      </p:sp>
    </p:spTree>
    <p:extLst>
      <p:ext uri="{BB962C8B-B14F-4D97-AF65-F5344CB8AC3E}">
        <p14:creationId xmlns:p14="http://schemas.microsoft.com/office/powerpoint/2010/main" val="158297539"/>
      </p:ext>
    </p:extLst>
  </p:cSld>
  <p:clrMapOvr>
    <a:masterClrMapping/>
  </p:clrMapOvr>
  <p:transition spd="slow" advTm="8000">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p:nvPr/>
        </p:nvSpPr>
        <p:spPr>
          <a:xfrm>
            <a:off x="4291012" y="3071813"/>
            <a:ext cx="561975" cy="714375"/>
          </a:xfrm>
          <a:prstGeom prst="rect">
            <a:avLst/>
          </a:prstGeom>
          <a:solidFill>
            <a:sysClr val="window" lastClr="FFFFFF">
              <a:alpha val="0"/>
            </a:sys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3" name="TextBox 12"/>
          <p:cNvSpPr txBox="1"/>
          <p:nvPr/>
        </p:nvSpPr>
        <p:spPr>
          <a:xfrm>
            <a:off x="971607" y="836712"/>
            <a:ext cx="3384376" cy="4896000"/>
          </a:xfrm>
          <a:prstGeom prst="rect">
            <a:avLst/>
          </a:prstGeom>
          <a:ln w="53975">
            <a:solidFill>
              <a:srgbClr val="3333FF"/>
            </a:solid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18" name="Text Box 4"/>
          <p:cNvSpPr txBox="1"/>
          <p:nvPr/>
        </p:nvSpPr>
        <p:spPr>
          <a:xfrm>
            <a:off x="1907795" y="3431172"/>
            <a:ext cx="1512000" cy="79494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dirty="0">
                <a:effectLst/>
                <a:latin typeface="Berlin Sans FB"/>
                <a:ea typeface="Calibri"/>
                <a:cs typeface="Times New Roman"/>
              </a:rPr>
              <a:t>Year </a:t>
            </a:r>
            <a:r>
              <a:rPr lang="en-GB" sz="2400" dirty="0" smtClean="0">
                <a:effectLst/>
                <a:latin typeface="Berlin Sans FB"/>
                <a:ea typeface="Calibri"/>
                <a:cs typeface="Times New Roman"/>
              </a:rPr>
              <a:t>4</a:t>
            </a:r>
            <a:r>
              <a:rPr lang="en-GB" sz="7200" dirty="0" smtClean="0">
                <a:effectLst/>
                <a:latin typeface="Berlin Sans FB"/>
                <a:ea typeface="Calibri"/>
                <a:cs typeface="Times New Roman"/>
              </a:rPr>
              <a:t>    </a:t>
            </a:r>
            <a:endParaRPr lang="en-GB" sz="1100" dirty="0">
              <a:effectLst/>
              <a:ea typeface="Calibri"/>
              <a:cs typeface="Times New Roman"/>
            </a:endParaRPr>
          </a:p>
        </p:txBody>
      </p:sp>
      <p:sp>
        <p:nvSpPr>
          <p:cNvPr id="19" name="Text Box 5"/>
          <p:cNvSpPr txBox="1"/>
          <p:nvPr/>
        </p:nvSpPr>
        <p:spPr>
          <a:xfrm>
            <a:off x="863795" y="4434959"/>
            <a:ext cx="3600000" cy="396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dirty="0">
                <a:effectLst/>
                <a:latin typeface="Berlin Sans FB"/>
                <a:ea typeface="Calibri"/>
                <a:cs typeface="Times New Roman"/>
              </a:rPr>
              <a:t>Homework due in</a:t>
            </a:r>
            <a:r>
              <a:rPr lang="en-GB" dirty="0">
                <a:latin typeface="Comic Sans MS"/>
                <a:ea typeface="Calibri"/>
                <a:cs typeface="Times New Roman"/>
              </a:rPr>
              <a:t> </a:t>
            </a:r>
            <a:r>
              <a:rPr lang="en-GB" u="dotted" dirty="0">
                <a:solidFill>
                  <a:srgbClr val="FF0000"/>
                </a:solidFill>
                <a:latin typeface="Comic Sans MS"/>
                <a:ea typeface="Calibri"/>
                <a:cs typeface="Times New Roman"/>
              </a:rPr>
              <a:t>Tuesday</a:t>
            </a:r>
            <a:endParaRPr lang="en-GB" u="dotted" dirty="0">
              <a:solidFill>
                <a:srgbClr val="FF0000"/>
              </a:solidFill>
              <a:effectLst/>
              <a:latin typeface="Comic Sans MS"/>
              <a:ea typeface="Calibri"/>
              <a:cs typeface="Times New Roman"/>
            </a:endParaRPr>
          </a:p>
          <a:p>
            <a:pPr algn="ctr">
              <a:lnSpc>
                <a:spcPct val="115000"/>
              </a:lnSpc>
              <a:spcAft>
                <a:spcPts val="1000"/>
              </a:spcAft>
            </a:pPr>
            <a:r>
              <a:rPr lang="en-GB" dirty="0">
                <a:solidFill>
                  <a:schemeClr val="tx1"/>
                </a:solidFill>
                <a:latin typeface="Berlin Sans FB" panose="020E0602020502020306" pitchFamily="34" charset="0"/>
                <a:ea typeface="Calibri"/>
                <a:cs typeface="Times New Roman"/>
              </a:rPr>
              <a:t>Name </a:t>
            </a:r>
            <a:endParaRPr lang="en-GB" u="dotted" dirty="0">
              <a:solidFill>
                <a:schemeClr val="tx1"/>
              </a:solidFill>
              <a:effectLst/>
              <a:latin typeface="Comic Sans MS" panose="030F0702030302020204" pitchFamily="66" charset="0"/>
              <a:ea typeface="Calibri"/>
              <a:cs typeface="Times New Roman"/>
            </a:endParaRPr>
          </a:p>
        </p:txBody>
      </p:sp>
      <p:sp>
        <p:nvSpPr>
          <p:cNvPr id="14" name="TextBox 13"/>
          <p:cNvSpPr txBox="1"/>
          <p:nvPr/>
        </p:nvSpPr>
        <p:spPr>
          <a:xfrm>
            <a:off x="4852987" y="1640789"/>
            <a:ext cx="3535437" cy="2308324"/>
          </a:xfrm>
          <a:prstGeom prst="rect">
            <a:avLst/>
          </a:prstGeom>
          <a:noFill/>
        </p:spPr>
        <p:txBody>
          <a:bodyPr wrap="square" rtlCol="0">
            <a:spAutoFit/>
          </a:bodyPr>
          <a:lstStyle/>
          <a:p>
            <a:r>
              <a:rPr lang="en-GB" dirty="0">
                <a:latin typeface="Berlin Sans FB" panose="020E0602020502020306" pitchFamily="34" charset="0"/>
              </a:rPr>
              <a:t>Homework is sent out weekly and should be completed at home and returned on Tuesday.</a:t>
            </a:r>
          </a:p>
          <a:p>
            <a:endParaRPr lang="en-GB" dirty="0">
              <a:latin typeface="Berlin Sans FB" panose="020E0602020502020306" pitchFamily="34" charset="0"/>
            </a:endParaRPr>
          </a:p>
          <a:p>
            <a:r>
              <a:rPr lang="en-GB" dirty="0">
                <a:latin typeface="Berlin Sans FB" panose="020E0602020502020306" pitchFamily="34" charset="0"/>
              </a:rPr>
              <a:t>The children will have a piece of literacy and Maths to do  plus some spellings to learn which they will be tested on weekly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506" y="2409327"/>
            <a:ext cx="1066578" cy="1340277"/>
          </a:xfrm>
          <a:prstGeom prst="rect">
            <a:avLst/>
          </a:prstGeom>
        </p:spPr>
      </p:pic>
      <p:sp>
        <p:nvSpPr>
          <p:cNvPr id="10" name="Text Box 1"/>
          <p:cNvSpPr>
            <a:spLocks noChangeArrowheads="1"/>
          </p:cNvSpPr>
          <p:nvPr/>
        </p:nvSpPr>
        <p:spPr bwMode="auto">
          <a:xfrm>
            <a:off x="1535476" y="1134698"/>
            <a:ext cx="2256638" cy="1249244"/>
          </a:xfrm>
          <a:prstGeom prst="roundRect">
            <a:avLst>
              <a:gd name="adj" fmla="val 16667"/>
            </a:avLst>
          </a:prstGeom>
          <a:solidFill>
            <a:srgbClr val="FFE05D"/>
          </a:solidFill>
          <a:ln w="57150" cmpd="sng">
            <a:solidFill>
              <a:srgbClr val="000099"/>
            </a:solidFill>
            <a:round/>
            <a:headEnd type="none" w="med" len="med"/>
            <a:tailEnd type="none" w="med" len="me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GB" sz="2800" u="sng" dirty="0">
                <a:solidFill>
                  <a:srgbClr val="000099"/>
                </a:solidFill>
                <a:effectLst>
                  <a:outerShdw blurRad="50800" dist="38100" dir="2700000" algn="tl">
                    <a:srgbClr val="000000">
                      <a:alpha val="40000"/>
                    </a:srgbClr>
                  </a:outerShdw>
                </a:effectLst>
                <a:latin typeface="Berlin Sans FB" panose="020E0602020502020306" pitchFamily="34" charset="0"/>
                <a:ea typeface="Calibri" panose="020F0502020204030204" pitchFamily="34" charset="0"/>
                <a:cs typeface="Times New Roman" panose="02020603050405020304" pitchFamily="18" charset="0"/>
              </a:rPr>
              <a:t>Home/School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2800" u="sng" dirty="0">
                <a:solidFill>
                  <a:srgbClr val="000099"/>
                </a:solidFill>
                <a:effectLst>
                  <a:outerShdw blurRad="50800" dist="38100" dir="2700000" algn="tl">
                    <a:srgbClr val="000000">
                      <a:alpha val="40000"/>
                    </a:srgbClr>
                  </a:outerShdw>
                </a:effectLst>
                <a:latin typeface="Berlin Sans FB" panose="020E0602020502020306" pitchFamily="34" charset="0"/>
                <a:ea typeface="Calibri" panose="020F0502020204030204" pitchFamily="34" charset="0"/>
                <a:cs typeface="Times New Roman" panose="02020603050405020304" pitchFamily="18" charset="0"/>
              </a:rPr>
              <a:t>Liaison Book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63795" y="728428"/>
            <a:ext cx="3600000" cy="51125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4280547345"/>
      </p:ext>
    </p:extLst>
  </p:cSld>
  <p:clrMapOvr>
    <a:masterClrMapping/>
  </p:clrMapOvr>
  <p:transition spd="slow" advTm="8000">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424936" cy="5909310"/>
          </a:xfrm>
          <a:prstGeom prst="rect">
            <a:avLst/>
          </a:prstGeom>
        </p:spPr>
        <p:txBody>
          <a:bodyPr wrap="square">
            <a:spAutoFit/>
          </a:bodyPr>
          <a:lstStyle/>
          <a:p>
            <a:pPr algn="ct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De Bohun Primary School</a:t>
            </a:r>
          </a:p>
          <a:p>
            <a:pPr algn="ct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British Values Statement</a:t>
            </a:r>
          </a:p>
          <a:p>
            <a:r>
              <a:rPr lang="en-GB" dirty="0"/>
              <a:t> </a:t>
            </a:r>
          </a:p>
          <a:p>
            <a:r>
              <a:rPr lang="en-GB" sz="2800" dirty="0">
                <a:latin typeface="Berlin Sans FB" panose="020E0602020502020306" pitchFamily="34" charset="0"/>
              </a:rPr>
              <a:t>At De Bohun Primary School we value the diversity of backgrounds of all pupils, families and wider school community. </a:t>
            </a:r>
          </a:p>
          <a:p>
            <a:r>
              <a:rPr lang="en-GB" sz="2800" b="1" dirty="0">
                <a:latin typeface="Berlin Sans FB" panose="020E0602020502020306" pitchFamily="34" charset="0"/>
              </a:rPr>
              <a:t>The Department for Education states that there is a need:</a:t>
            </a:r>
            <a:endParaRPr lang="en-GB" sz="2800" dirty="0">
              <a:latin typeface="Berlin Sans FB" panose="020E0602020502020306" pitchFamily="34" charset="0"/>
            </a:endParaRPr>
          </a:p>
          <a:p>
            <a:r>
              <a:rPr lang="en-GB" sz="2800" i="1" dirty="0">
                <a:latin typeface="Berlin Sans FB" panose="020E0602020502020306" pitchFamily="34" charset="0"/>
              </a:rPr>
              <a:t>“To create and enforce a clear and rigorous expectation on all schools to promote the fundamental British values of democracy, the rule of law, individual liberty and mutual respect and tolerance of those with different faiths and beliefs”.</a:t>
            </a:r>
            <a:endParaRPr lang="en-GB" sz="2800" dirty="0">
              <a:latin typeface="Berlin Sans FB" panose="020E0602020502020306"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76672"/>
            <a:ext cx="1066578" cy="134027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44410"/>
            <a:ext cx="1231404" cy="783621"/>
          </a:xfrm>
          <a:prstGeom prst="rect">
            <a:avLst/>
          </a:prstGeom>
        </p:spPr>
      </p:pic>
    </p:spTree>
    <p:extLst>
      <p:ext uri="{BB962C8B-B14F-4D97-AF65-F5344CB8AC3E}">
        <p14:creationId xmlns:p14="http://schemas.microsoft.com/office/powerpoint/2010/main" val="1381597781"/>
      </p:ext>
    </p:extLst>
  </p:cSld>
  <p:clrMapOvr>
    <a:masterClrMapping/>
  </p:clrMapOvr>
  <p:transition spd="slow" advTm="800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84976" cy="243143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GB" sz="4000" b="1" dirty="0">
                <a:ln/>
                <a:solidFill>
                  <a:srgbClr val="3333FF"/>
                </a:solidFill>
                <a:latin typeface="Berlin Sans FB Demi" panose="020E0802020502020306" pitchFamily="34" charset="0"/>
              </a:rPr>
              <a:t>Learning 2 Learn Skills</a:t>
            </a:r>
          </a:p>
          <a:p>
            <a:r>
              <a:rPr lang="en-GB" sz="2800" dirty="0">
                <a:ln/>
                <a:latin typeface="Berlin Sans FB" panose="020E0602020502020306" pitchFamily="34" charset="0"/>
              </a:rPr>
              <a:t>We want our children to become responsible citizens who care for their neighbours, community and the wider environment. It is most important that they understand how to look after themselves in this ever-changing world.</a:t>
            </a:r>
          </a:p>
        </p:txBody>
      </p:sp>
      <p:sp>
        <p:nvSpPr>
          <p:cNvPr id="4" name="Rectangle 3"/>
          <p:cNvSpPr/>
          <p:nvPr/>
        </p:nvSpPr>
        <p:spPr>
          <a:xfrm>
            <a:off x="2555776" y="2764091"/>
            <a:ext cx="7704856" cy="3970318"/>
          </a:xfrm>
          <a:prstGeom prst="rect">
            <a:avLst/>
          </a:prstGeom>
        </p:spPr>
        <p:txBody>
          <a:bodyPr wrap="square">
            <a:spAutoFit/>
          </a:bodyPr>
          <a:lstStyle/>
          <a:p>
            <a:r>
              <a:rPr lang="en-GB" sz="2800" dirty="0">
                <a:latin typeface="Berlin Sans FB" panose="020E0602020502020306" pitchFamily="34" charset="0"/>
              </a:rPr>
              <a:t>The ‘learning to learns’ skills are:</a:t>
            </a:r>
          </a:p>
          <a:p>
            <a:pPr>
              <a:buFont typeface="Arial" panose="020B0604020202020204" pitchFamily="34" charset="0"/>
              <a:buChar char="•"/>
            </a:pPr>
            <a:r>
              <a:rPr lang="en-GB" sz="3600" b="1" dirty="0">
                <a:solidFill>
                  <a:srgbClr val="3333FF"/>
                </a:solidFill>
                <a:latin typeface="Berlin Sans FB Demi" panose="020E0802020502020306" pitchFamily="34" charset="0"/>
              </a:rPr>
              <a:t>Relationships </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a:solidFill>
                  <a:srgbClr val="3333FF"/>
                </a:solidFill>
                <a:latin typeface="Berlin Sans FB Demi" panose="020E0802020502020306" pitchFamily="34" charset="0"/>
              </a:rPr>
              <a:t>Responsibility</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a:solidFill>
                  <a:srgbClr val="3333FF"/>
                </a:solidFill>
                <a:latin typeface="Berlin Sans FB Demi" panose="020E0802020502020306" pitchFamily="34" charset="0"/>
              </a:rPr>
              <a:t>Resilience</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a:solidFill>
                  <a:srgbClr val="3333FF"/>
                </a:solidFill>
                <a:latin typeface="Berlin Sans FB Demi" panose="020E0802020502020306" pitchFamily="34" charset="0"/>
              </a:rPr>
              <a:t>Resourceful</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a:solidFill>
                  <a:srgbClr val="3333FF"/>
                </a:solidFill>
                <a:latin typeface="Berlin Sans FB Demi" panose="020E0802020502020306" pitchFamily="34" charset="0"/>
              </a:rPr>
              <a:t>Risk-Taking</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a:solidFill>
                  <a:srgbClr val="3333FF"/>
                </a:solidFill>
                <a:latin typeface="Berlin Sans FB Demi" panose="020E0802020502020306" pitchFamily="34" charset="0"/>
              </a:rPr>
              <a:t>Reflective</a:t>
            </a:r>
            <a:endParaRPr lang="en-GB" sz="3600" dirty="0">
              <a:solidFill>
                <a:srgbClr val="3333FF"/>
              </a:solidFill>
              <a:latin typeface="Berlin Sans FB Demi" panose="020E0802020502020306" pitchFamily="34" charset="0"/>
            </a:endParaRPr>
          </a:p>
        </p:txBody>
      </p:sp>
    </p:spTree>
    <p:extLst>
      <p:ext uri="{BB962C8B-B14F-4D97-AF65-F5344CB8AC3E}">
        <p14:creationId xmlns:p14="http://schemas.microsoft.com/office/powerpoint/2010/main" val="52173504"/>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548680"/>
            <a:ext cx="8352928" cy="954107"/>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en-GB" sz="2800" b="1" dirty="0">
                <a:ln/>
                <a:solidFill>
                  <a:srgbClr val="3333FF"/>
                </a:solidFill>
              </a:rPr>
              <a:t>WHY ATTENDANCE AT DE BOHUN SCHOOL IS SO IMPORTANT </a:t>
            </a:r>
          </a:p>
        </p:txBody>
      </p:sp>
      <p:sp>
        <p:nvSpPr>
          <p:cNvPr id="4" name="Rectangle 3"/>
          <p:cNvSpPr/>
          <p:nvPr/>
        </p:nvSpPr>
        <p:spPr>
          <a:xfrm>
            <a:off x="475725" y="1916832"/>
            <a:ext cx="8370676" cy="3539430"/>
          </a:xfrm>
          <a:prstGeom prst="rect">
            <a:avLst/>
          </a:prstGeom>
        </p:spPr>
        <p:txBody>
          <a:bodyPr wrap="square">
            <a:spAutoFit/>
          </a:bodyPr>
          <a:lstStyle/>
          <a:p>
            <a:r>
              <a:rPr lang="en-GB" sz="3200" dirty="0">
                <a:latin typeface="Berlin Sans FB" panose="020E0602020502020306" pitchFamily="34" charset="0"/>
              </a:rPr>
              <a:t>If a child of compulsory school age is registered at a school it is essential that they attend their school regularly and maintain a pattern of good attendance throughout their school career. Excellent attendance at school is important to allow a child or young person to fulﬁl their potential.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76555"/>
            <a:ext cx="1066578" cy="1340277"/>
          </a:xfrm>
          <a:prstGeom prst="rect">
            <a:avLst/>
          </a:prstGeom>
        </p:spPr>
      </p:pic>
    </p:spTree>
    <p:extLst>
      <p:ext uri="{BB962C8B-B14F-4D97-AF65-F5344CB8AC3E}">
        <p14:creationId xmlns:p14="http://schemas.microsoft.com/office/powerpoint/2010/main" val="2344313056"/>
      </p:ext>
    </p:extLst>
  </p:cSld>
  <p:clrMapOvr>
    <a:masterClrMapping/>
  </p:clrMapOvr>
  <p:transition spd="slow" advTm="8000">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064896" cy="5970865"/>
          </a:xfrm>
          <a:prstGeom prst="rect">
            <a:avLst/>
          </a:prstGeom>
        </p:spPr>
        <p:txBody>
          <a:bodyPr wrap="square">
            <a:spAutoFit/>
          </a:bodyPr>
          <a:lstStyle/>
          <a:p>
            <a:r>
              <a:rPr lang="en-GB" sz="2800" dirty="0">
                <a:solidFill>
                  <a:srgbClr val="3333FF"/>
                </a:solidFill>
                <a:latin typeface="Berlin Sans FB Demi" panose="020E0802020502020306" pitchFamily="34" charset="0"/>
              </a:rPr>
              <a:t>Below are just some of the key reasons why it is so important children attend school: </a:t>
            </a:r>
          </a:p>
          <a:p>
            <a:pPr marL="342900" indent="-342900">
              <a:buFont typeface="Arial" panose="020B0604020202020204" pitchFamily="34" charset="0"/>
              <a:buChar char="•"/>
            </a:pPr>
            <a:r>
              <a:rPr lang="en-GB" sz="2800" dirty="0">
                <a:latin typeface="Berlin Sans FB" panose="020E0602020502020306" pitchFamily="34" charset="0"/>
              </a:rPr>
              <a:t>To learn. </a:t>
            </a:r>
          </a:p>
          <a:p>
            <a:pPr marL="342900" indent="-342900">
              <a:buFont typeface="Arial" panose="020B0604020202020204" pitchFamily="34" charset="0"/>
              <a:buChar char="•"/>
            </a:pPr>
            <a:r>
              <a:rPr lang="en-GB" sz="2800" dirty="0">
                <a:latin typeface="Berlin Sans FB" panose="020E0602020502020306" pitchFamily="34" charset="0"/>
              </a:rPr>
              <a:t>To have fun. </a:t>
            </a:r>
          </a:p>
          <a:p>
            <a:pPr marL="342900" indent="-342900">
              <a:buFont typeface="Arial" panose="020B0604020202020204" pitchFamily="34" charset="0"/>
              <a:buChar char="•"/>
            </a:pPr>
            <a:r>
              <a:rPr lang="en-GB" sz="2800" dirty="0">
                <a:latin typeface="Berlin Sans FB" panose="020E0602020502020306" pitchFamily="34" charset="0"/>
              </a:rPr>
              <a:t>To make new friends. </a:t>
            </a:r>
          </a:p>
          <a:p>
            <a:pPr marL="342900" indent="-342900">
              <a:buFont typeface="Arial" panose="020B0604020202020204" pitchFamily="34" charset="0"/>
              <a:buChar char="•"/>
            </a:pPr>
            <a:r>
              <a:rPr lang="en-GB" sz="2800" dirty="0">
                <a:latin typeface="Berlin Sans FB" panose="020E0602020502020306" pitchFamily="34" charset="0"/>
              </a:rPr>
              <a:t>To experience new things in life. </a:t>
            </a:r>
          </a:p>
          <a:p>
            <a:pPr marL="342900" indent="-342900">
              <a:buFont typeface="Arial" panose="020B0604020202020204" pitchFamily="34" charset="0"/>
              <a:buChar char="•"/>
            </a:pPr>
            <a:r>
              <a:rPr lang="en-GB" sz="2800" dirty="0">
                <a:latin typeface="Berlin Sans FB" panose="020E0602020502020306" pitchFamily="34" charset="0"/>
              </a:rPr>
              <a:t>To develop awareness of other cultures, religion, ethnicity and gender differences. </a:t>
            </a:r>
          </a:p>
          <a:p>
            <a:pPr marL="342900" indent="-342900">
              <a:buFont typeface="Arial" panose="020B0604020202020204" pitchFamily="34" charset="0"/>
              <a:buChar char="•"/>
            </a:pPr>
            <a:r>
              <a:rPr lang="en-GB" sz="2800" dirty="0">
                <a:latin typeface="Berlin Sans FB" panose="020E0602020502020306" pitchFamily="34" charset="0"/>
              </a:rPr>
              <a:t>To achieve. </a:t>
            </a:r>
          </a:p>
          <a:p>
            <a:pPr marL="342900" indent="-342900">
              <a:buFont typeface="Arial" panose="020B0604020202020204" pitchFamily="34" charset="0"/>
              <a:buChar char="•"/>
            </a:pPr>
            <a:r>
              <a:rPr lang="en-GB" sz="2800" dirty="0">
                <a:latin typeface="Berlin Sans FB" panose="020E0602020502020306" pitchFamily="34" charset="0"/>
              </a:rPr>
              <a:t>To gain qualiﬁcations. </a:t>
            </a:r>
          </a:p>
          <a:p>
            <a:pPr marL="342900" indent="-342900">
              <a:buFont typeface="Arial" panose="020B0604020202020204" pitchFamily="34" charset="0"/>
              <a:buChar char="•"/>
            </a:pPr>
            <a:r>
              <a:rPr lang="en-GB" sz="2800" dirty="0">
                <a:latin typeface="Berlin Sans FB" panose="020E0602020502020306" pitchFamily="34" charset="0"/>
              </a:rPr>
              <a:t>To develop new skills. </a:t>
            </a:r>
          </a:p>
          <a:p>
            <a:pPr marL="342900" indent="-342900">
              <a:buFont typeface="Arial" panose="020B0604020202020204" pitchFamily="34" charset="0"/>
              <a:buChar char="•"/>
            </a:pPr>
            <a:r>
              <a:rPr lang="en-GB" sz="2800" dirty="0">
                <a:latin typeface="Berlin Sans FB" panose="020E0602020502020306" pitchFamily="34" charset="0"/>
              </a:rPr>
              <a:t>To build conﬁdence and self-esteem. </a:t>
            </a:r>
          </a:p>
          <a:p>
            <a:pPr marL="342900" indent="-342900">
              <a:buFont typeface="Arial" panose="020B0604020202020204" pitchFamily="34" charset="0"/>
              <a:buChar char="•"/>
            </a:pPr>
            <a:r>
              <a:rPr lang="en-GB" sz="2800" dirty="0">
                <a:latin typeface="Berlin Sans FB" panose="020E0602020502020306" pitchFamily="34" charset="0"/>
              </a:rPr>
              <a:t>To have the best possible start in life.</a:t>
            </a:r>
          </a:p>
          <a:p>
            <a:endParaRPr lang="en-GB" dirty="0"/>
          </a:p>
        </p:txBody>
      </p:sp>
    </p:spTree>
    <p:extLst>
      <p:ext uri="{BB962C8B-B14F-4D97-AF65-F5344CB8AC3E}">
        <p14:creationId xmlns:p14="http://schemas.microsoft.com/office/powerpoint/2010/main" val="2508229644"/>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280920" cy="5816977"/>
          </a:xfrm>
          <a:prstGeom prst="rect">
            <a:avLst/>
          </a:prstGeom>
        </p:spPr>
        <p:txBody>
          <a:bodyPr wrap="square">
            <a:spAutoFit/>
          </a:bodyPr>
          <a:lstStyle/>
          <a:p>
            <a:r>
              <a:rPr lang="en-GB" sz="2400" dirty="0">
                <a:solidFill>
                  <a:srgbClr val="3333FF"/>
                </a:solidFill>
                <a:latin typeface="Berlin Sans FB Demi" panose="020E0802020502020306" pitchFamily="34" charset="0"/>
              </a:rPr>
              <a:t>EVERY SCHOOL DAY COUNTS </a:t>
            </a:r>
          </a:p>
          <a:p>
            <a:r>
              <a:rPr lang="en-GB" sz="2400" dirty="0">
                <a:latin typeface="Berlin Sans FB" panose="020E0602020502020306" pitchFamily="34" charset="0"/>
              </a:rPr>
              <a:t>Every single day a child is absent from school equates to a day of lost learning. Attendance percentages can be misleading. </a:t>
            </a:r>
          </a:p>
          <a:p>
            <a:endParaRPr lang="en-GB" sz="2000" dirty="0">
              <a:latin typeface="Berlin Sans FB" panose="020E0602020502020306" pitchFamily="34" charset="0"/>
            </a:endParaRPr>
          </a:p>
          <a:p>
            <a:endParaRPr lang="en-GB" sz="2000" dirty="0">
              <a:latin typeface="Berlin Sans FB" panose="020E0602020502020306" pitchFamily="34" charset="0"/>
            </a:endParaRPr>
          </a:p>
          <a:p>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100% Attendance   </a:t>
            </a:r>
          </a:p>
          <a:p>
            <a:r>
              <a:rPr lang="en-GB" sz="2000" dirty="0">
                <a:latin typeface="Berlin Sans FB" panose="020E0602020502020306" pitchFamily="34" charset="0"/>
              </a:rPr>
              <a:t>0 Days Missed Excellent</a:t>
            </a:r>
          </a:p>
          <a:p>
            <a:r>
              <a:rPr lang="en-GB" sz="2000" dirty="0">
                <a:solidFill>
                  <a:srgbClr val="3333FF"/>
                </a:solidFill>
                <a:latin typeface="Berlin Sans FB" panose="020E0602020502020306" pitchFamily="34" charset="0"/>
              </a:rPr>
              <a:t>95% Attendance     </a:t>
            </a:r>
          </a:p>
          <a:p>
            <a:r>
              <a:rPr lang="en-GB" sz="2000" dirty="0">
                <a:latin typeface="Berlin Sans FB" panose="020E0602020502020306" pitchFamily="34" charset="0"/>
              </a:rPr>
              <a:t>9 Days of Absence 1 Week and 4 Days of Learning Missed Satisfactory</a:t>
            </a:r>
          </a:p>
          <a:p>
            <a:r>
              <a:rPr lang="en-GB" sz="2000" dirty="0">
                <a:solidFill>
                  <a:srgbClr val="3333FF"/>
                </a:solidFill>
                <a:latin typeface="Berlin Sans FB" panose="020E0602020502020306" pitchFamily="34" charset="0"/>
              </a:rPr>
              <a:t>90% Attendance    </a:t>
            </a:r>
          </a:p>
          <a:p>
            <a:r>
              <a:rPr lang="en-GB" sz="2000" dirty="0">
                <a:latin typeface="Berlin Sans FB" panose="020E0602020502020306" pitchFamily="34" charset="0"/>
              </a:rPr>
              <a:t>19 Days of Absence 3 Weeks and  4 Days of Learning Missed Poor</a:t>
            </a:r>
          </a:p>
          <a:p>
            <a:r>
              <a:rPr lang="en-GB" sz="2000" dirty="0">
                <a:solidFill>
                  <a:srgbClr val="3333FF"/>
                </a:solidFill>
                <a:latin typeface="Berlin Sans FB" panose="020E0602020502020306" pitchFamily="34" charset="0"/>
              </a:rPr>
              <a:t>85% Attendance  </a:t>
            </a:r>
          </a:p>
          <a:p>
            <a:r>
              <a:rPr lang="en-GB" sz="2000" dirty="0">
                <a:latin typeface="Berlin Sans FB" panose="020E0602020502020306" pitchFamily="34" charset="0"/>
              </a:rPr>
              <a:t>28 Days of Absence 5 Weeks and 3 Days of Learning Missed Very Poor</a:t>
            </a:r>
          </a:p>
          <a:p>
            <a:r>
              <a:rPr lang="en-GB" sz="2000" dirty="0">
                <a:solidFill>
                  <a:srgbClr val="3333FF"/>
                </a:solidFill>
                <a:latin typeface="Berlin Sans FB" panose="020E0602020502020306" pitchFamily="34" charset="0"/>
              </a:rPr>
              <a:t>80% Attendance</a:t>
            </a:r>
          </a:p>
          <a:p>
            <a:r>
              <a:rPr lang="en-GB" sz="2000" dirty="0">
                <a:latin typeface="Berlin Sans FB" panose="020E0602020502020306" pitchFamily="34" charset="0"/>
              </a:rPr>
              <a:t>38 Days of Absence 7 Weeks and 3 Days of Learning Missed Unacceptable</a:t>
            </a:r>
          </a:p>
          <a:p>
            <a:r>
              <a:rPr lang="en-GB" sz="2000" dirty="0">
                <a:solidFill>
                  <a:srgbClr val="3333FF"/>
                </a:solidFill>
                <a:latin typeface="Berlin Sans FB" panose="020E0602020502020306" pitchFamily="34" charset="0"/>
              </a:rPr>
              <a:t>75% Attendance</a:t>
            </a:r>
          </a:p>
          <a:p>
            <a:r>
              <a:rPr lang="en-GB" sz="2000" dirty="0">
                <a:latin typeface="Berlin Sans FB" panose="020E0602020502020306" pitchFamily="34" charset="0"/>
              </a:rPr>
              <a:t>46 Days of Absence 9 Weeks and 1 Day of Learning Missed Unacceptable</a:t>
            </a:r>
          </a:p>
        </p:txBody>
      </p:sp>
      <p:sp>
        <p:nvSpPr>
          <p:cNvPr id="3" name="TextBox 2"/>
          <p:cNvSpPr txBox="1"/>
          <p:nvPr/>
        </p:nvSpPr>
        <p:spPr>
          <a:xfrm>
            <a:off x="5796136" y="1700808"/>
            <a:ext cx="2592288"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GB" sz="4000" b="1" dirty="0">
                <a:ln/>
                <a:solidFill>
                  <a:srgbClr val="3333FF"/>
                </a:solidFill>
                <a:effectLst>
                  <a:glow rad="228600">
                    <a:schemeClr val="accent1">
                      <a:satMod val="175000"/>
                      <a:alpha val="40000"/>
                    </a:schemeClr>
                  </a:glow>
                </a:effectLst>
                <a:latin typeface="Berlin Sans FB Demi" panose="020E0802020502020306" pitchFamily="34" charset="0"/>
              </a:rPr>
              <a:t>Miss school</a:t>
            </a:r>
          </a:p>
          <a:p>
            <a:r>
              <a:rPr lang="en-GB" sz="4000" b="1" dirty="0">
                <a:ln/>
                <a:solidFill>
                  <a:srgbClr val="3333FF"/>
                </a:solidFill>
                <a:effectLst>
                  <a:glow rad="228600">
                    <a:schemeClr val="accent1">
                      <a:satMod val="175000"/>
                      <a:alpha val="40000"/>
                    </a:schemeClr>
                  </a:glow>
                </a:effectLst>
                <a:latin typeface="Berlin Sans FB Demi" panose="020E0802020502020306" pitchFamily="34" charset="0"/>
              </a:rPr>
              <a:t>Miss out</a:t>
            </a:r>
          </a:p>
        </p:txBody>
      </p:sp>
    </p:spTree>
    <p:extLst>
      <p:ext uri="{BB962C8B-B14F-4D97-AF65-F5344CB8AC3E}">
        <p14:creationId xmlns:p14="http://schemas.microsoft.com/office/powerpoint/2010/main" val="3648679426"/>
      </p:ext>
    </p:extLst>
  </p:cSld>
  <p:clrMapOvr>
    <a:masterClrMapping/>
  </p:clrMapOvr>
  <p:transition spd="slow" advTm="8000">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dirty="0"/>
          </a:p>
        </p:txBody>
      </p:sp>
      <p:sp>
        <p:nvSpPr>
          <p:cNvPr id="4" name="Rectangle 3"/>
          <p:cNvSpPr>
            <a:spLocks noChangeArrowheads="1"/>
          </p:cNvSpPr>
          <p:nvPr/>
        </p:nvSpPr>
        <p:spPr bwMode="auto">
          <a:xfrm>
            <a:off x="323179" y="942978"/>
            <a:ext cx="7613735" cy="56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GB" altLang="en-US" dirty="0"/>
              <a:t/>
            </a:r>
            <a:br>
              <a:rPr lang="en-GB" altLang="en-US" dirty="0"/>
            </a:br>
            <a:endParaRPr lang="en-GB" altLang="en-US" dirty="0"/>
          </a:p>
          <a:p>
            <a:pPr defTabSz="685800"/>
            <a:r>
              <a:rPr lang="en-GB" altLang="en-US"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We are offering you the amazing opportunity to become </a:t>
            </a:r>
            <a:r>
              <a:rPr lang="en-GB" altLang="en-US"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4SZ’s </a:t>
            </a:r>
            <a:r>
              <a:rPr lang="en-GB" altLang="en-US"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Parent Champion!</a:t>
            </a:r>
          </a:p>
          <a:p>
            <a:pPr defTabSz="685800"/>
            <a:endParaRPr lang="en-GB" altLang="en-US" sz="1000" dirty="0"/>
          </a:p>
          <a:p>
            <a:pPr defTabSz="685800"/>
            <a:r>
              <a:rPr lang="en-GB" altLang="en-US" dirty="0">
                <a:latin typeface="Comic Sans MS" panose="030F0702030302020204" pitchFamily="66" charset="0"/>
                <a:ea typeface="Calibri" panose="020F0502020204030204" pitchFamily="34" charset="0"/>
                <a:cs typeface="Times New Roman" panose="02020603050405020304" pitchFamily="18" charset="0"/>
              </a:rPr>
              <a:t>You will be someone who will help us to build the school community as well as be a Champion for this class.</a:t>
            </a:r>
          </a:p>
          <a:p>
            <a:pPr defTabSz="685800"/>
            <a:endParaRPr lang="en-GB" altLang="en-US" dirty="0">
              <a:latin typeface="Comic Sans MS" panose="030F0702030302020204" pitchFamily="66" charset="0"/>
              <a:cs typeface="Times New Roman" panose="02020603050405020304" pitchFamily="18" charset="0"/>
            </a:endParaRPr>
          </a:p>
          <a:p>
            <a:pPr defTabSz="685800"/>
            <a:endParaRPr lang="en-GB" altLang="en-US" sz="1000" dirty="0"/>
          </a:p>
          <a:p>
            <a:pPr defTabSz="685800"/>
            <a:r>
              <a:rPr lang="en-GB" altLang="en-US"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Responsibilities:</a:t>
            </a:r>
            <a:endParaRPr lang="en-GB" altLang="en-US" sz="1000" dirty="0"/>
          </a:p>
          <a:p>
            <a:pPr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Organising the year group cake sale,</a:t>
            </a:r>
            <a:endParaRPr lang="en-GB" altLang="en-US" sz="1000" dirty="0"/>
          </a:p>
          <a:p>
            <a:pPr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Supporting events such as discos, parties and the summer fair,</a:t>
            </a:r>
            <a:endParaRPr lang="en-GB" altLang="en-US" sz="1000" dirty="0"/>
          </a:p>
          <a:p>
            <a:pPr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Organising and maintaining a class WhatsApp group to deliver class messages etc,</a:t>
            </a:r>
            <a:endParaRPr lang="en-GB" altLang="en-US" sz="1000" dirty="0"/>
          </a:p>
          <a:p>
            <a:pPr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Organising parent reading volunteers,</a:t>
            </a:r>
            <a:endParaRPr lang="en-GB" altLang="en-US" sz="1000" dirty="0"/>
          </a:p>
          <a:p>
            <a:pPr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Ask for feedback from the parents,</a:t>
            </a:r>
            <a:endParaRPr lang="en-GB" altLang="en-US" sz="1000" dirty="0"/>
          </a:p>
          <a:p>
            <a:pPr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Liaise and feedback with/to the teacher,</a:t>
            </a:r>
            <a:endParaRPr lang="en-GB" altLang="en-US" sz="1000" dirty="0"/>
          </a:p>
          <a:p>
            <a:pPr defTabSz="685800">
              <a:buFontTx/>
              <a:buChar char="•"/>
            </a:pPr>
            <a:r>
              <a:rPr lang="en-GB" altLang="en-US" dirty="0">
                <a:latin typeface="Comic Sans MS" panose="030F0702030302020204" pitchFamily="66" charset="0"/>
                <a:ea typeface="Calibri" panose="020F0502020204030204" pitchFamily="34" charset="0"/>
                <a:cs typeface="Times New Roman" panose="02020603050405020304" pitchFamily="18" charset="0"/>
              </a:rPr>
              <a:t>During the term, the champion will have the opportunity to attend </a:t>
            </a:r>
            <a:r>
              <a:rPr lang="en-GB" altLang="en-US" dirty="0">
                <a:latin typeface="Calibri" panose="020F0502020204030204" pitchFamily="34" charset="0"/>
                <a:ea typeface="Calibri" panose="020F0502020204030204" pitchFamily="34" charset="0"/>
                <a:cs typeface="Times New Roman" panose="02020603050405020304" pitchFamily="18" charset="0"/>
              </a:rPr>
              <a:t>‘</a:t>
            </a:r>
            <a:r>
              <a:rPr lang="en-GB" altLang="en-US" dirty="0">
                <a:latin typeface="Comic Sans MS" panose="030F0702030302020204" pitchFamily="66" charset="0"/>
                <a:ea typeface="Calibri" panose="020F0502020204030204" pitchFamily="34" charset="0"/>
                <a:cs typeface="Times New Roman" panose="02020603050405020304" pitchFamily="18" charset="0"/>
              </a:rPr>
              <a:t>Afternoon Tea</a:t>
            </a:r>
            <a:r>
              <a:rPr lang="en-GB" altLang="en-US" dirty="0">
                <a:latin typeface="Calibri" panose="020F0502020204030204" pitchFamily="34" charset="0"/>
                <a:ea typeface="Calibri" panose="020F0502020204030204" pitchFamily="34" charset="0"/>
                <a:cs typeface="Times New Roman" panose="02020603050405020304" pitchFamily="18" charset="0"/>
              </a:rPr>
              <a:t>’</a:t>
            </a:r>
            <a:r>
              <a:rPr lang="en-GB" altLang="en-US" dirty="0">
                <a:latin typeface="Comic Sans MS" panose="030F0702030302020204" pitchFamily="66" charset="0"/>
                <a:ea typeface="Calibri" panose="020F0502020204030204" pitchFamily="34" charset="0"/>
                <a:cs typeface="Times New Roman" panose="02020603050405020304" pitchFamily="18" charset="0"/>
              </a:rPr>
              <a:t> with SLT, this will give you the opportunity to move the school forward by sharing ideas and feeding back any issues or ideas to the school.</a:t>
            </a:r>
            <a:endParaRPr lang="en-GB" altLang="en-US" dirty="0"/>
          </a:p>
        </p:txBody>
      </p:sp>
      <p:pic>
        <p:nvPicPr>
          <p:cNvPr id="6" name="Picture 1" descr="Image result for parent champ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3962" y="352655"/>
            <a:ext cx="1630086" cy="126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268576"/>
      </p:ext>
    </p:extLst>
  </p:cSld>
  <p:clrMapOvr>
    <a:masterClrMapping/>
  </p:clrMapOvr>
  <p:transition spd="slow" advTm="8000">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1165F79-817B-8648-8F60-4AC702ECA830}"/>
              </a:ext>
            </a:extLst>
          </p:cNvPr>
          <p:cNvSpPr txBox="1"/>
          <p:nvPr/>
        </p:nvSpPr>
        <p:spPr>
          <a:xfrm>
            <a:off x="827584" y="692696"/>
            <a:ext cx="7668574" cy="646331"/>
          </a:xfrm>
          <a:prstGeom prst="rect">
            <a:avLst/>
          </a:prstGeom>
          <a:noFill/>
        </p:spPr>
        <p:txBody>
          <a:bodyPr wrap="none" rtlCol="0">
            <a:spAutoFit/>
          </a:bodyPr>
          <a:lstStyle/>
          <a:p>
            <a:r>
              <a:rPr lang="en-US" sz="3600" u="sng" dirty="0">
                <a:solidFill>
                  <a:schemeClr val="accent6"/>
                </a:solidFill>
              </a:rPr>
              <a:t>Celebrating Our Differences Day</a:t>
            </a:r>
          </a:p>
        </p:txBody>
      </p:sp>
      <p:pic>
        <p:nvPicPr>
          <p:cNvPr id="4" name="Picture 3">
            <a:extLst>
              <a:ext uri="{FF2B5EF4-FFF2-40B4-BE49-F238E27FC236}">
                <a16:creationId xmlns="" xmlns:a16="http://schemas.microsoft.com/office/drawing/2014/main" id="{3A5E6898-642E-CD47-91B7-35A9CFB68D8A}"/>
              </a:ext>
            </a:extLst>
          </p:cNvPr>
          <p:cNvPicPr>
            <a:picLocks noChangeAspect="1"/>
          </p:cNvPicPr>
          <p:nvPr/>
        </p:nvPicPr>
        <p:blipFill>
          <a:blip r:embed="rId2"/>
          <a:stretch>
            <a:fillRect/>
          </a:stretch>
        </p:blipFill>
        <p:spPr>
          <a:xfrm>
            <a:off x="1799807" y="1916832"/>
            <a:ext cx="5724128" cy="3813700"/>
          </a:xfrm>
          <a:prstGeom prst="rect">
            <a:avLst/>
          </a:prstGeom>
        </p:spPr>
      </p:pic>
    </p:spTree>
    <p:extLst>
      <p:ext uri="{BB962C8B-B14F-4D97-AF65-F5344CB8AC3E}">
        <p14:creationId xmlns:p14="http://schemas.microsoft.com/office/powerpoint/2010/main" val="297174954"/>
      </p:ext>
    </p:extLst>
  </p:cSld>
  <p:clrMapOvr>
    <a:masterClrMapping/>
  </p:clrMapOvr>
  <p:transition spd="slow" advTm="8000">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496944" cy="5078313"/>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54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4SZ</a:t>
            </a:r>
            <a:endParaRPr lang="en-GB" sz="5400" b="1" spc="50" dirty="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endParaRPr>
          </a:p>
          <a:p>
            <a:pPr algn="ctr"/>
            <a:r>
              <a:rPr lang="en-GB" sz="5400" spc="50" dirty="0">
                <a:ln w="11430"/>
                <a:solidFill>
                  <a:srgbClr val="3333FF"/>
                </a:solidFill>
                <a:latin typeface="Berlin Sans FB Demi" panose="020E0802020502020306" pitchFamily="34" charset="0"/>
              </a:rPr>
              <a:t>Class Teacher</a:t>
            </a:r>
            <a:endParaRPr lang="en-GB" sz="5400" spc="50" dirty="0">
              <a:ln w="11430"/>
              <a:latin typeface="Berlin Sans FB Demi" panose="020E0802020502020306" pitchFamily="34" charset="0"/>
            </a:endParaRPr>
          </a:p>
          <a:p>
            <a:pPr algn="ctr"/>
            <a:r>
              <a:rPr lang="en-GB" sz="5400" spc="50" dirty="0" smtClean="0">
                <a:ln w="11430"/>
                <a:latin typeface="Berlin Sans FB Demi" panose="020E0802020502020306" pitchFamily="34" charset="0"/>
              </a:rPr>
              <a:t>Mrs Zaman</a:t>
            </a:r>
            <a:endParaRPr lang="en-GB" sz="5400" spc="50" dirty="0">
              <a:ln w="11430"/>
              <a:latin typeface="Berlin Sans FB Demi" panose="020E0802020502020306" pitchFamily="34" charset="0"/>
            </a:endParaRPr>
          </a:p>
          <a:p>
            <a:pPr algn="ctr"/>
            <a:endParaRPr lang="en-GB" sz="5400" spc="50" dirty="0">
              <a:ln w="11430"/>
              <a:latin typeface="Berlin Sans FB Demi" panose="020E0802020502020306" pitchFamily="34" charset="0"/>
            </a:endParaRPr>
          </a:p>
          <a:p>
            <a:pPr algn="ctr"/>
            <a:r>
              <a:rPr lang="en-GB" sz="5400" spc="50" dirty="0">
                <a:ln w="11430"/>
                <a:latin typeface="Berlin Sans FB Demi" panose="020E0802020502020306" pitchFamily="34" charset="0"/>
              </a:rPr>
              <a:t>Floating Year 4 teacher</a:t>
            </a:r>
          </a:p>
          <a:p>
            <a:pPr algn="ctr"/>
            <a:r>
              <a:rPr lang="en-GB" sz="5400" spc="50" dirty="0">
                <a:ln w="11430"/>
                <a:latin typeface="Berlin Sans FB Demi" panose="020E0802020502020306" pitchFamily="34" charset="0"/>
              </a:rPr>
              <a:t>Miss Praill</a:t>
            </a:r>
          </a:p>
        </p:txBody>
      </p:sp>
    </p:spTree>
    <p:extLst>
      <p:ext uri="{BB962C8B-B14F-4D97-AF65-F5344CB8AC3E}">
        <p14:creationId xmlns:p14="http://schemas.microsoft.com/office/powerpoint/2010/main" val="3840632635"/>
      </p:ext>
    </p:extLst>
  </p:cSld>
  <p:clrMapOvr>
    <a:masterClrMapping/>
  </p:clrMapOvr>
  <p:transition spd="slow" advTm="8000">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064896" cy="5078313"/>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3200" spc="50" dirty="0">
                <a:ln w="11430"/>
                <a:solidFill>
                  <a:srgbClr val="3333FF"/>
                </a:solidFill>
                <a:effectLst>
                  <a:outerShdw blurRad="38100" dist="38100" dir="2700000" algn="tl">
                    <a:srgbClr val="000000">
                      <a:alpha val="43137"/>
                    </a:srgbClr>
                  </a:outerShdw>
                </a:effectLst>
                <a:latin typeface="Berlin Sans FB Demi" panose="020E0802020502020306" pitchFamily="34" charset="0"/>
              </a:rPr>
              <a:t>Other teaching staff</a:t>
            </a:r>
          </a:p>
          <a:p>
            <a:endParaRPr lang="en-GB" sz="3200" spc="50" dirty="0">
              <a:ln w="11430"/>
              <a:latin typeface="Berlin Sans FB Demi" panose="020E0802020502020306" pitchFamily="34" charset="0"/>
            </a:endParaRPr>
          </a:p>
          <a:p>
            <a:endParaRPr lang="en-GB" sz="3200" spc="50" dirty="0">
              <a:ln w="11430"/>
              <a:latin typeface="Berlin Sans FB Demi" panose="020E0802020502020306" pitchFamily="34" charset="0"/>
            </a:endParaRPr>
          </a:p>
          <a:p>
            <a:r>
              <a:rPr lang="en-GB" sz="3200" spc="50" dirty="0">
                <a:ln w="11430"/>
                <a:solidFill>
                  <a:schemeClr val="tx1"/>
                </a:solidFill>
                <a:latin typeface="Berlin Sans FB Demi" panose="020E0802020502020306" pitchFamily="34" charset="0"/>
              </a:rPr>
              <a:t>Mrs Gregoriou will take the children for computing on Friday morning</a:t>
            </a:r>
          </a:p>
          <a:p>
            <a:endParaRPr lang="en-GB" sz="3200" spc="50" dirty="0">
              <a:ln w="11430"/>
              <a:solidFill>
                <a:schemeClr val="tx1"/>
              </a:solidFill>
              <a:latin typeface="Berlin Sans FB Demi" panose="020E0802020502020306" pitchFamily="34" charset="0"/>
            </a:endParaRPr>
          </a:p>
          <a:p>
            <a:r>
              <a:rPr lang="en-GB" sz="3200" spc="50" dirty="0">
                <a:ln w="11430"/>
                <a:solidFill>
                  <a:schemeClr val="tx1"/>
                </a:solidFill>
                <a:latin typeface="Berlin Sans FB Demi" panose="020E0802020502020306" pitchFamily="34" charset="0"/>
              </a:rPr>
              <a:t>Miss Conway will teach Music on Friday morning</a:t>
            </a:r>
          </a:p>
          <a:p>
            <a:endParaRPr lang="en-GB" sz="3200" b="1" spc="50" dirty="0">
              <a:ln w="11430"/>
              <a:solidFill>
                <a:schemeClr val="tx1"/>
              </a:solidFill>
              <a:effectLst>
                <a:outerShdw blurRad="76200" dist="50800" dir="5400000" algn="tl" rotWithShape="0">
                  <a:srgbClr val="000000">
                    <a:alpha val="65000"/>
                  </a:srgbClr>
                </a:outerShdw>
              </a:effectLst>
              <a:latin typeface="Berlin Sans FB Demi" panose="020E0802020502020306" pitchFamily="34" charset="0"/>
            </a:endParaRPr>
          </a:p>
          <a:p>
            <a:endPar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endParaRPr>
          </a:p>
        </p:txBody>
      </p:sp>
    </p:spTree>
    <p:extLst>
      <p:ext uri="{BB962C8B-B14F-4D97-AF65-F5344CB8AC3E}">
        <p14:creationId xmlns:p14="http://schemas.microsoft.com/office/powerpoint/2010/main" val="672458283"/>
      </p:ext>
    </p:extLst>
  </p:cSld>
  <p:clrMapOvr>
    <a:masterClrMapping/>
  </p:clrMapOvr>
  <p:transition spd="slow" advTm="800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Girls Un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64" y="332656"/>
            <a:ext cx="2134587" cy="61206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95936" y="875085"/>
            <a:ext cx="4572000" cy="5078313"/>
          </a:xfrm>
          <a:prstGeom prst="rect">
            <a:avLst/>
          </a:prstGeom>
        </p:spPr>
        <p:txBody>
          <a:bodyPr>
            <a:spAutoFit/>
          </a:bodyPr>
          <a:lstStyle/>
          <a:p>
            <a:r>
              <a:rPr lang="en-GB" sz="3600" b="1" u="sng" dirty="0">
                <a:effectLst/>
                <a:latin typeface="Berlin Sans FB" panose="020E0602020502020306" pitchFamily="34" charset="0"/>
              </a:rPr>
              <a:t>Girls</a:t>
            </a:r>
            <a:endParaRPr lang="en-GB" sz="3600" dirty="0">
              <a:latin typeface="Berlin Sans FB" panose="020E0602020502020306" pitchFamily="34" charset="0"/>
            </a:endParaRPr>
          </a:p>
          <a:p>
            <a:r>
              <a:rPr lang="en-GB" sz="3600" dirty="0">
                <a:effectLst/>
                <a:latin typeface="Berlin Sans FB" panose="020E0602020502020306" pitchFamily="34" charset="0"/>
              </a:rPr>
              <a:t>White Polo Shirt</a:t>
            </a:r>
            <a:endParaRPr lang="en-GB" sz="3600" dirty="0">
              <a:latin typeface="Berlin Sans FB" panose="020E0602020502020306" pitchFamily="34" charset="0"/>
            </a:endParaRPr>
          </a:p>
          <a:p>
            <a:r>
              <a:rPr lang="en-GB" sz="3600" dirty="0">
                <a:effectLst/>
                <a:latin typeface="Berlin Sans FB" panose="020E0602020502020306" pitchFamily="34" charset="0"/>
              </a:rPr>
              <a:t>Royal Blue Cardigan/Jumper</a:t>
            </a:r>
            <a:endParaRPr lang="en-GB" sz="3600" dirty="0">
              <a:latin typeface="Berlin Sans FB" panose="020E0602020502020306" pitchFamily="34" charset="0"/>
            </a:endParaRPr>
          </a:p>
          <a:p>
            <a:r>
              <a:rPr lang="en-GB" sz="3600" dirty="0">
                <a:effectLst/>
                <a:latin typeface="Berlin Sans FB" panose="020E0602020502020306" pitchFamily="34" charset="0"/>
              </a:rPr>
              <a:t>Dark Grey/Black Skirt or Trousers</a:t>
            </a:r>
            <a:endParaRPr lang="en-GB" sz="3600" dirty="0">
              <a:latin typeface="Berlin Sans FB" panose="020E0602020502020306" pitchFamily="34" charset="0"/>
            </a:endParaRPr>
          </a:p>
          <a:p>
            <a:r>
              <a:rPr lang="en-GB" sz="3600" dirty="0">
                <a:effectLst/>
                <a:latin typeface="Berlin Sans FB" panose="020E0602020502020306" pitchFamily="34" charset="0"/>
              </a:rPr>
              <a:t>White/Grey/Black Tights or Socks</a:t>
            </a:r>
            <a:endParaRPr lang="en-GB" sz="3600" dirty="0">
              <a:latin typeface="Berlin Sans FB" panose="020E0602020502020306" pitchFamily="34" charset="0"/>
            </a:endParaRPr>
          </a:p>
          <a:p>
            <a:r>
              <a:rPr lang="en-GB" sz="3600" dirty="0">
                <a:effectLst/>
                <a:latin typeface="Berlin Sans FB" panose="020E0602020502020306" pitchFamily="34" charset="0"/>
              </a:rPr>
              <a:t>Black School Shoes</a:t>
            </a:r>
            <a:endParaRPr lang="en-GB" sz="3600" dirty="0">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700808"/>
            <a:ext cx="539723" cy="678224"/>
          </a:xfrm>
          <a:prstGeom prst="ellipse">
            <a:avLst/>
          </a:prstGeom>
          <a:ln>
            <a:noFill/>
          </a:ln>
          <a:effectLst>
            <a:softEdge rad="112500"/>
          </a:effectLst>
        </p:spPr>
      </p:pic>
    </p:spTree>
    <p:extLst>
      <p:ext uri="{BB962C8B-B14F-4D97-AF65-F5344CB8AC3E}">
        <p14:creationId xmlns:p14="http://schemas.microsoft.com/office/powerpoint/2010/main" val="4239621507"/>
      </p:ext>
    </p:extLst>
  </p:cSld>
  <p:clrMapOvr>
    <a:masterClrMapping/>
  </p:clrMapOvr>
  <p:transition spd="slow" advTm="8000">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7944" y="1340768"/>
            <a:ext cx="4572000" cy="3416320"/>
          </a:xfrm>
          <a:prstGeom prst="rect">
            <a:avLst/>
          </a:prstGeom>
        </p:spPr>
        <p:txBody>
          <a:bodyPr>
            <a:spAutoFit/>
          </a:bodyPr>
          <a:lstStyle/>
          <a:p>
            <a:r>
              <a:rPr lang="en-GB" sz="3600" b="1" u="sng" dirty="0">
                <a:effectLst/>
                <a:latin typeface="Berlin Sans FB" panose="020E0602020502020306" pitchFamily="34" charset="0"/>
              </a:rPr>
              <a:t>Boys</a:t>
            </a:r>
            <a:endParaRPr lang="en-GB" sz="3600" dirty="0">
              <a:latin typeface="Berlin Sans FB" panose="020E0602020502020306" pitchFamily="34" charset="0"/>
            </a:endParaRPr>
          </a:p>
          <a:p>
            <a:r>
              <a:rPr lang="en-GB" sz="3600" dirty="0">
                <a:effectLst/>
                <a:latin typeface="Berlin Sans FB" panose="020E0602020502020306" pitchFamily="34" charset="0"/>
              </a:rPr>
              <a:t>White Polo Shirt</a:t>
            </a:r>
            <a:endParaRPr lang="en-GB" sz="3600" dirty="0">
              <a:latin typeface="Berlin Sans FB" panose="020E0602020502020306" pitchFamily="34" charset="0"/>
            </a:endParaRPr>
          </a:p>
          <a:p>
            <a:r>
              <a:rPr lang="en-GB" sz="3600" dirty="0">
                <a:effectLst/>
                <a:latin typeface="Berlin Sans FB" panose="020E0602020502020306" pitchFamily="34" charset="0"/>
              </a:rPr>
              <a:t>Royal Blue Jumper</a:t>
            </a:r>
            <a:endParaRPr lang="en-GB" sz="3600" dirty="0">
              <a:latin typeface="Berlin Sans FB" panose="020E0602020502020306" pitchFamily="34" charset="0"/>
            </a:endParaRPr>
          </a:p>
          <a:p>
            <a:r>
              <a:rPr lang="en-GB" sz="3600" dirty="0">
                <a:effectLst/>
                <a:latin typeface="Berlin Sans FB" panose="020E0602020502020306" pitchFamily="34" charset="0"/>
              </a:rPr>
              <a:t>Dark Grey/Black Trousers or Shorts</a:t>
            </a:r>
            <a:endParaRPr lang="en-GB" sz="3600" dirty="0">
              <a:latin typeface="Berlin Sans FB" panose="020E0602020502020306" pitchFamily="34" charset="0"/>
            </a:endParaRPr>
          </a:p>
          <a:p>
            <a:r>
              <a:rPr lang="en-GB" sz="3600" dirty="0">
                <a:effectLst/>
                <a:latin typeface="Berlin Sans FB" panose="020E0602020502020306" pitchFamily="34" charset="0"/>
              </a:rPr>
              <a:t>Black School Shoes</a:t>
            </a:r>
            <a:endParaRPr lang="en-GB" sz="3600" dirty="0">
              <a:latin typeface="Berlin Sans FB" panose="020E0602020502020306" pitchFamily="34" charset="0"/>
            </a:endParaRPr>
          </a:p>
        </p:txBody>
      </p:sp>
      <p:pic>
        <p:nvPicPr>
          <p:cNvPr id="3074" name="Picture 2" descr="Boys Un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1931200" cy="6179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998" y="1700808"/>
            <a:ext cx="571754" cy="606216"/>
          </a:xfrm>
          <a:prstGeom prst="ellipse">
            <a:avLst/>
          </a:prstGeom>
          <a:ln>
            <a:noFill/>
          </a:ln>
          <a:effectLst>
            <a:softEdge rad="112500"/>
          </a:effectLst>
        </p:spPr>
      </p:pic>
    </p:spTree>
    <p:extLst>
      <p:ext uri="{BB962C8B-B14F-4D97-AF65-F5344CB8AC3E}">
        <p14:creationId xmlns:p14="http://schemas.microsoft.com/office/powerpoint/2010/main" val="1888097614"/>
      </p:ext>
    </p:extLst>
  </p:cSld>
  <p:clrMapOvr>
    <a:masterClrMapping/>
  </p:clrMapOvr>
  <p:transition spd="slow" advTm="8000">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weat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298825"/>
            <a:ext cx="523875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258234" y="5384305"/>
            <a:ext cx="828784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omic Sans MS" panose="030F0702030302020204" pitchFamily="66" charset="0"/>
              </a:rPr>
              <a:t>School Uniform</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omic Sans MS" panose="030F0702030302020204" pitchFamily="66" charset="0"/>
              </a:rPr>
              <a:t>Sweatshirts, cardigans and fleeces, with the school logo, can be purchased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omic Sans MS" panose="030F0702030302020204" pitchFamily="66" charset="0"/>
              </a:rPr>
              <a:t>from </a:t>
            </a:r>
            <a:r>
              <a:rPr kumimoji="0" lang="en-US" altLang="en-US" b="0" i="0" u="none" strike="noStrike" cap="none" normalizeH="0" baseline="0" dirty="0">
                <a:ln>
                  <a:noFill/>
                </a:ln>
                <a:solidFill>
                  <a:srgbClr val="3333FF"/>
                </a:solidFill>
                <a:effectLst/>
                <a:latin typeface="Comic Sans MS" panose="030F0702030302020204" pitchFamily="66" charset="0"/>
                <a:hlinkClick r:id="rId3"/>
              </a:rPr>
              <a:t>http://www.brigade.uk.com/direct/index.php?pdPage=login</a:t>
            </a:r>
            <a:r>
              <a:rPr kumimoji="0" lang="en-US" altLang="en-US" b="0" i="0" u="none" strike="noStrike" cap="none" normalizeH="0" baseline="0" dirty="0">
                <a:ln>
                  <a:noFill/>
                </a:ln>
                <a:solidFill>
                  <a:srgbClr val="3333FF"/>
                </a:solidFill>
                <a:effectLst/>
                <a:latin typeface="Comic Sans MS" panose="030F0702030302020204" pitchFamily="66"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87" y="621282"/>
            <a:ext cx="2505878" cy="2088232"/>
          </a:xfrm>
          <a:prstGeom prst="rect">
            <a:avLst/>
          </a:prstGeom>
        </p:spPr>
      </p:pic>
      <p:sp>
        <p:nvSpPr>
          <p:cNvPr id="13" name="TextBox 12"/>
          <p:cNvSpPr txBox="1"/>
          <p:nvPr/>
        </p:nvSpPr>
        <p:spPr>
          <a:xfrm>
            <a:off x="2555777" y="2097723"/>
            <a:ext cx="1008112" cy="523220"/>
          </a:xfrm>
          <a:prstGeom prst="rect">
            <a:avLst/>
          </a:prstGeom>
          <a:noFill/>
        </p:spPr>
        <p:txBody>
          <a:bodyPr wrap="square" rtlCol="0">
            <a:spAutoFit/>
          </a:bodyPr>
          <a:lstStyle/>
          <a:p>
            <a:r>
              <a:rPr lang="en-GB" sz="2800" dirty="0">
                <a:latin typeface="Berlin Sans FB" panose="020E0602020502020306" pitchFamily="34" charset="0"/>
              </a:rPr>
              <a:t>£11</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9" y="620689"/>
            <a:ext cx="2633006" cy="2194172"/>
          </a:xfrm>
          <a:prstGeom prst="rect">
            <a:avLst/>
          </a:prstGeom>
        </p:spPr>
      </p:pic>
      <p:sp>
        <p:nvSpPr>
          <p:cNvPr id="18" name="TextBox 17"/>
          <p:cNvSpPr txBox="1"/>
          <p:nvPr/>
        </p:nvSpPr>
        <p:spPr>
          <a:xfrm>
            <a:off x="5131061" y="548681"/>
            <a:ext cx="1519429" cy="523220"/>
          </a:xfrm>
          <a:prstGeom prst="rect">
            <a:avLst/>
          </a:prstGeom>
          <a:noFill/>
        </p:spPr>
        <p:txBody>
          <a:bodyPr wrap="square" rtlCol="0">
            <a:spAutoFit/>
          </a:bodyPr>
          <a:lstStyle/>
          <a:p>
            <a:r>
              <a:rPr lang="en-GB" sz="2800" dirty="0">
                <a:latin typeface="Berlin Sans FB" panose="020E0602020502020306" pitchFamily="34" charset="0"/>
              </a:rPr>
              <a:t>£12.50</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3103771"/>
            <a:ext cx="2288611" cy="1907176"/>
          </a:xfrm>
          <a:prstGeom prst="rect">
            <a:avLst/>
          </a:prstGeom>
        </p:spPr>
      </p:pic>
      <p:sp>
        <p:nvSpPr>
          <p:cNvPr id="20" name="TextBox 19"/>
          <p:cNvSpPr txBox="1"/>
          <p:nvPr/>
        </p:nvSpPr>
        <p:spPr>
          <a:xfrm>
            <a:off x="1935860" y="4874461"/>
            <a:ext cx="1519429" cy="523220"/>
          </a:xfrm>
          <a:prstGeom prst="rect">
            <a:avLst/>
          </a:prstGeom>
          <a:noFill/>
        </p:spPr>
        <p:txBody>
          <a:bodyPr wrap="square" rtlCol="0">
            <a:spAutoFit/>
          </a:bodyPr>
          <a:lstStyle/>
          <a:p>
            <a:r>
              <a:rPr lang="en-GB" sz="2800" dirty="0">
                <a:latin typeface="Berlin Sans FB" panose="020E0602020502020306" pitchFamily="34" charset="0"/>
              </a:rPr>
              <a:t>£12.00</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0125" y="3319578"/>
            <a:ext cx="1804181" cy="1503484"/>
          </a:xfrm>
          <a:prstGeom prst="rect">
            <a:avLst/>
          </a:prstGeom>
        </p:spPr>
      </p:pic>
      <p:sp>
        <p:nvSpPr>
          <p:cNvPr id="22" name="TextBox 21"/>
          <p:cNvSpPr txBox="1"/>
          <p:nvPr/>
        </p:nvSpPr>
        <p:spPr>
          <a:xfrm>
            <a:off x="4120677" y="4673200"/>
            <a:ext cx="1519429" cy="523220"/>
          </a:xfrm>
          <a:prstGeom prst="rect">
            <a:avLst/>
          </a:prstGeom>
          <a:noFill/>
        </p:spPr>
        <p:txBody>
          <a:bodyPr wrap="square" rtlCol="0">
            <a:spAutoFit/>
          </a:bodyPr>
          <a:lstStyle/>
          <a:p>
            <a:r>
              <a:rPr lang="en-GB" sz="2800" dirty="0">
                <a:latin typeface="Berlin Sans FB" panose="020E0602020502020306" pitchFamily="34" charset="0"/>
              </a:rPr>
              <a:t>£9.00</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4829" y="620689"/>
            <a:ext cx="2278101" cy="1898418"/>
          </a:xfrm>
          <a:prstGeom prst="rect">
            <a:avLst/>
          </a:prstGeom>
        </p:spPr>
      </p:pic>
      <p:sp>
        <p:nvSpPr>
          <p:cNvPr id="24" name="TextBox 23"/>
          <p:cNvSpPr txBox="1"/>
          <p:nvPr/>
        </p:nvSpPr>
        <p:spPr>
          <a:xfrm>
            <a:off x="7164288" y="2375303"/>
            <a:ext cx="1519429" cy="523220"/>
          </a:xfrm>
          <a:prstGeom prst="rect">
            <a:avLst/>
          </a:prstGeom>
          <a:noFill/>
        </p:spPr>
        <p:txBody>
          <a:bodyPr wrap="square" rtlCol="0">
            <a:spAutoFit/>
          </a:bodyPr>
          <a:lstStyle/>
          <a:p>
            <a:r>
              <a:rPr lang="en-GB" sz="2800" dirty="0">
                <a:latin typeface="Berlin Sans FB" panose="020E0602020502020306" pitchFamily="34" charset="0"/>
              </a:rPr>
              <a:t>£12.00</a:t>
            </a: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0658" y="3149791"/>
            <a:ext cx="2379894" cy="1983245"/>
          </a:xfrm>
          <a:prstGeom prst="rect">
            <a:avLst/>
          </a:prstGeom>
        </p:spPr>
      </p:pic>
      <p:sp>
        <p:nvSpPr>
          <p:cNvPr id="26" name="TextBox 25"/>
          <p:cNvSpPr txBox="1"/>
          <p:nvPr/>
        </p:nvSpPr>
        <p:spPr>
          <a:xfrm>
            <a:off x="6553981" y="4976413"/>
            <a:ext cx="1519429" cy="523220"/>
          </a:xfrm>
          <a:prstGeom prst="rect">
            <a:avLst/>
          </a:prstGeom>
          <a:noFill/>
        </p:spPr>
        <p:txBody>
          <a:bodyPr wrap="square" rtlCol="0">
            <a:spAutoFit/>
          </a:bodyPr>
          <a:lstStyle/>
          <a:p>
            <a:r>
              <a:rPr lang="en-GB" sz="2800" dirty="0">
                <a:latin typeface="Berlin Sans FB" panose="020E0602020502020306" pitchFamily="34" charset="0"/>
              </a:rPr>
              <a:t>£20.00</a:t>
            </a:r>
          </a:p>
        </p:txBody>
      </p:sp>
    </p:spTree>
    <p:extLst>
      <p:ext uri="{BB962C8B-B14F-4D97-AF65-F5344CB8AC3E}">
        <p14:creationId xmlns:p14="http://schemas.microsoft.com/office/powerpoint/2010/main" val="1226738260"/>
      </p:ext>
    </p:extLst>
  </p:cSld>
  <p:clrMapOvr>
    <a:masterClrMapping/>
  </p:clrMapOvr>
  <p:transition spd="slow" advTm="8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566737" y="5285987"/>
            <a:ext cx="8183562" cy="105251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GB" b="0" dirty="0">
                <a:ln w="11430"/>
                <a:solidFill>
                  <a:schemeClr val="tx1"/>
                </a:solidFill>
                <a:effectLst/>
                <a:latin typeface="Berlin Sans FB" pitchFamily="34" charset="0"/>
              </a:rPr>
              <a:t>Before you buy school shoes, think about their suitability</a:t>
            </a:r>
          </a:p>
        </p:txBody>
      </p:sp>
      <p:pic>
        <p:nvPicPr>
          <p:cNvPr id="8196" name="Picture 4" descr="http://www.blogcdn.com/www.parentdish.co.uk/media/2011/07/balkan-gtx-jnr-bl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7350" y="2904317"/>
            <a:ext cx="2160549" cy="14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www.comparestoreprices.co.uk/images/cl/clarks-daisy-dust-inf-black-lea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86" y="3235751"/>
            <a:ext cx="2452158" cy="163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Richter 5311 SHARK P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5250" y="411445"/>
            <a:ext cx="1951784" cy="153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Princess Stardust BEAUTY P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629" y="3575813"/>
            <a:ext cx="1893846" cy="144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4"/>
          <p:cNvSpPr txBox="1">
            <a:spLocks noChangeArrowheads="1"/>
          </p:cNvSpPr>
          <p:nvPr/>
        </p:nvSpPr>
        <p:spPr bwMode="auto">
          <a:xfrm>
            <a:off x="2382883" y="4454137"/>
            <a:ext cx="692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800" b="1" dirty="0">
                <a:solidFill>
                  <a:srgbClr val="3333FF"/>
                </a:solidFill>
                <a:sym typeface="Wingdings" pitchFamily="2" charset="2"/>
              </a:rPr>
              <a:t></a:t>
            </a:r>
            <a:endParaRPr lang="en-GB" sz="4800" b="1" dirty="0">
              <a:solidFill>
                <a:srgbClr val="3333FF"/>
              </a:solidFill>
            </a:endParaRPr>
          </a:p>
        </p:txBody>
      </p:sp>
      <p:sp>
        <p:nvSpPr>
          <p:cNvPr id="8204" name="TextBox 13"/>
          <p:cNvSpPr txBox="1">
            <a:spLocks noChangeArrowheads="1"/>
          </p:cNvSpPr>
          <p:nvPr/>
        </p:nvSpPr>
        <p:spPr bwMode="auto">
          <a:xfrm>
            <a:off x="5382794" y="2080222"/>
            <a:ext cx="7635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dirty="0">
                <a:solidFill>
                  <a:srgbClr val="FF0000"/>
                </a:solidFill>
                <a:sym typeface="Wingdings" pitchFamily="2" charset="2"/>
              </a:rPr>
              <a:t>x</a:t>
            </a:r>
            <a:endParaRPr lang="en-GB" sz="4400" dirty="0">
              <a:solidFill>
                <a:srgbClr val="FF0000"/>
              </a:solidFill>
            </a:endParaRPr>
          </a:p>
        </p:txBody>
      </p:sp>
      <p:pic>
        <p:nvPicPr>
          <p:cNvPr id="1026" name="Picture 2" descr="Buy Crocs Classic Kids Sandals, Lime Online at johnlewis.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3174" y="1971419"/>
            <a:ext cx="2074117" cy="2074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kmaxx.com/content/ebiz/tkmaxx/invt/G./j./x./26859146/26859146_large.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637" y="449066"/>
            <a:ext cx="2163321" cy="2163322"/>
          </a:xfrm>
          <a:prstGeom prst="rect">
            <a:avLst/>
          </a:prstGeom>
          <a:noFill/>
          <a:extLst>
            <a:ext uri="{909E8E84-426E-40DD-AFC4-6F175D3DCCD1}">
              <a14:hiddenFill xmlns:a14="http://schemas.microsoft.com/office/drawing/2010/main">
                <a:solidFill>
                  <a:srgbClr val="FFFFFF"/>
                </a:solidFill>
              </a14:hiddenFill>
            </a:ext>
          </a:extLst>
        </p:spPr>
      </p:pic>
      <p:sp>
        <p:nvSpPr>
          <p:cNvPr id="8203" name="TextBox 5"/>
          <p:cNvSpPr txBox="1">
            <a:spLocks noChangeArrowheads="1"/>
          </p:cNvSpPr>
          <p:nvPr/>
        </p:nvSpPr>
        <p:spPr bwMode="auto">
          <a:xfrm>
            <a:off x="565637" y="1749410"/>
            <a:ext cx="763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7" name="TextBox 14"/>
          <p:cNvSpPr txBox="1">
            <a:spLocks noChangeArrowheads="1"/>
          </p:cNvSpPr>
          <p:nvPr/>
        </p:nvSpPr>
        <p:spPr bwMode="auto">
          <a:xfrm>
            <a:off x="5764588" y="3311097"/>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9" name="TextBox 14"/>
          <p:cNvSpPr txBox="1">
            <a:spLocks noChangeArrowheads="1"/>
          </p:cNvSpPr>
          <p:nvPr/>
        </p:nvSpPr>
        <p:spPr bwMode="auto">
          <a:xfrm>
            <a:off x="7916361" y="4454137"/>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20" name="TextBox 4"/>
          <p:cNvSpPr txBox="1">
            <a:spLocks noChangeArrowheads="1"/>
          </p:cNvSpPr>
          <p:nvPr/>
        </p:nvSpPr>
        <p:spPr bwMode="auto">
          <a:xfrm>
            <a:off x="4395749" y="4007256"/>
            <a:ext cx="692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800" b="1" dirty="0">
                <a:solidFill>
                  <a:srgbClr val="3333FF"/>
                </a:solidFill>
                <a:sym typeface="Wingdings" pitchFamily="2" charset="2"/>
              </a:rPr>
              <a:t></a:t>
            </a:r>
            <a:endParaRPr lang="en-GB" sz="4800" b="1" dirty="0">
              <a:solidFill>
                <a:srgbClr val="3333FF"/>
              </a:solidFill>
            </a:endParaRPr>
          </a:p>
        </p:txBody>
      </p:sp>
      <p:sp>
        <p:nvSpPr>
          <p:cNvPr id="21" name="TextBox 14"/>
          <p:cNvSpPr txBox="1">
            <a:spLocks noChangeArrowheads="1"/>
          </p:cNvSpPr>
          <p:nvPr/>
        </p:nvSpPr>
        <p:spPr bwMode="auto">
          <a:xfrm>
            <a:off x="8100392" y="1371144"/>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Tree>
    <p:extLst>
      <p:ext uri="{BB962C8B-B14F-4D97-AF65-F5344CB8AC3E}">
        <p14:creationId xmlns:p14="http://schemas.microsoft.com/office/powerpoint/2010/main" val="2485596529"/>
      </p:ext>
    </p:extLst>
  </p:cSld>
  <p:clrMapOvr>
    <a:masterClrMapping/>
  </p:clrMapOvr>
  <p:transition spd="slow" advTm="8000">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544" y="4725144"/>
            <a:ext cx="8183880" cy="105156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0" dirty="0">
                <a:ln w="11430"/>
                <a:solidFill>
                  <a:schemeClr val="tx1"/>
                </a:solidFill>
                <a:effectLst>
                  <a:outerShdw blurRad="50800" dist="39000" dir="5460000" algn="tl">
                    <a:srgbClr val="000000">
                      <a:alpha val="38000"/>
                    </a:srgbClr>
                  </a:outerShdw>
                </a:effectLst>
                <a:latin typeface="Berlin Sans FB" panose="020E0602020502020306" pitchFamily="34" charset="0"/>
              </a:rPr>
              <a:t>Don’t forget to label EVERYTHING!</a:t>
            </a:r>
          </a:p>
        </p:txBody>
      </p:sp>
      <p:pic>
        <p:nvPicPr>
          <p:cNvPr id="7171" name="Picture 2" descr="http://www.nametags4u.co.uk/images/galprod79/iron%20on%20ck%20tshirt%20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92633"/>
            <a:ext cx="4532312" cy="3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Shoe and Property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557" y="2860749"/>
            <a:ext cx="30194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72 Woven Sew-on Nameta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682" y="796131"/>
            <a:ext cx="2400300" cy="1971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234961"/>
      </p:ext>
    </p:extLst>
  </p:cSld>
  <p:clrMapOvr>
    <a:masterClrMapping/>
  </p:clrMapOvr>
  <p:transition spd="slow" advTm="8000">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396418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88024" y="764704"/>
            <a:ext cx="3816424" cy="6555641"/>
          </a:xfrm>
          <a:prstGeom prst="rect">
            <a:avLst/>
          </a:prstGeom>
          <a:noFill/>
        </p:spPr>
        <p:txBody>
          <a:bodyPr wrap="square" rtlCol="0">
            <a:spAutoFit/>
          </a:bodyPr>
          <a:lstStyle/>
          <a:p>
            <a:pPr algn="ctr"/>
            <a:r>
              <a:rPr lang="en-GB" sz="2800" b="1" dirty="0">
                <a:latin typeface="Berlin Sans FB Demi" panose="020E0802020502020306" pitchFamily="34" charset="0"/>
              </a:rPr>
              <a:t>Year 4 PE</a:t>
            </a:r>
          </a:p>
          <a:p>
            <a:pPr algn="ctr"/>
            <a:r>
              <a:rPr lang="en-GB" sz="2800" dirty="0">
                <a:latin typeface="Berlin Sans FB" panose="020E0602020502020306" pitchFamily="34" charset="0"/>
              </a:rPr>
              <a:t>+</a:t>
            </a:r>
          </a:p>
          <a:p>
            <a:pPr algn="ctr"/>
            <a:r>
              <a:rPr lang="en-GB" sz="2800" dirty="0">
                <a:latin typeface="Berlin Sans FB" panose="020E0602020502020306" pitchFamily="34" charset="0"/>
              </a:rPr>
              <a:t>Outdoor PE session</a:t>
            </a:r>
          </a:p>
          <a:p>
            <a:pPr algn="ctr"/>
            <a:r>
              <a:rPr lang="en-GB" sz="2800" dirty="0">
                <a:latin typeface="Berlin Sans FB" panose="020E0602020502020306" pitchFamily="34" charset="0"/>
              </a:rPr>
              <a:t>Wednesday afternoon</a:t>
            </a:r>
          </a:p>
          <a:p>
            <a:pPr algn="ctr"/>
            <a:endParaRPr lang="en-GB" sz="2800" dirty="0">
              <a:latin typeface="Berlin Sans FB" panose="020E0602020502020306" pitchFamily="34" charset="0"/>
            </a:endParaRPr>
          </a:p>
          <a:p>
            <a:pPr algn="ctr"/>
            <a:r>
              <a:rPr lang="en-GB" sz="2800" dirty="0">
                <a:latin typeface="Berlin Sans FB" panose="020E0602020502020306" pitchFamily="34" charset="0"/>
              </a:rPr>
              <a:t>Indoor PE session Thursday </a:t>
            </a:r>
            <a:r>
              <a:rPr lang="en-GB" sz="2800" dirty="0" smtClean="0">
                <a:latin typeface="Berlin Sans FB" panose="020E0602020502020306" pitchFamily="34" charset="0"/>
              </a:rPr>
              <a:t>Morning</a:t>
            </a:r>
            <a:endParaRPr lang="en-GB" sz="2800" dirty="0">
              <a:latin typeface="Berlin Sans FB" panose="020E0602020502020306" pitchFamily="34" charset="0"/>
            </a:endParaRPr>
          </a:p>
          <a:p>
            <a:pPr algn="ctr"/>
            <a:endParaRPr lang="en-GB" sz="2800" dirty="0">
              <a:latin typeface="Berlin Sans FB" panose="020E0602020502020306" pitchFamily="34" charset="0"/>
            </a:endParaRPr>
          </a:p>
          <a:p>
            <a:pPr algn="ctr"/>
            <a:r>
              <a:rPr lang="en-GB" sz="2800" dirty="0">
                <a:latin typeface="Berlin Sans FB" panose="020E0602020502020306" pitchFamily="34" charset="0"/>
              </a:rPr>
              <a:t>PE kit should be left in school for the whole week.</a:t>
            </a:r>
          </a:p>
          <a:p>
            <a:pPr algn="ctr"/>
            <a:endParaRPr lang="en-GB" sz="2800" dirty="0">
              <a:latin typeface="Berlin Sans FB" panose="020E0602020502020306" pitchFamily="34" charset="0"/>
            </a:endParaRPr>
          </a:p>
          <a:p>
            <a:pPr algn="ctr"/>
            <a:endParaRPr lang="en-GB" sz="2800" dirty="0">
              <a:latin typeface="Berlin Sans FB" panose="020E0602020502020306" pitchFamily="34" charset="0"/>
            </a:endParaRPr>
          </a:p>
          <a:p>
            <a:pPr algn="ctr"/>
            <a:endParaRPr lang="en-GB" sz="2800" dirty="0">
              <a:latin typeface="Berlin Sans FB" panose="020E0602020502020306" pitchFamily="34" charset="0"/>
            </a:endParaRPr>
          </a:p>
          <a:p>
            <a:pPr algn="ctr"/>
            <a:endParaRPr lang="en-GB" sz="2800" dirty="0">
              <a:latin typeface="Berlin Sans FB" panose="020E0602020502020306" pitchFamily="34" charset="0"/>
            </a:endParaRPr>
          </a:p>
        </p:txBody>
      </p:sp>
    </p:spTree>
    <p:extLst>
      <p:ext uri="{BB962C8B-B14F-4D97-AF65-F5344CB8AC3E}">
        <p14:creationId xmlns:p14="http://schemas.microsoft.com/office/powerpoint/2010/main" val="1531097914"/>
      </p:ext>
    </p:extLst>
  </p:cSld>
  <p:clrMapOvr>
    <a:masterClrMapping/>
  </p:clrMapOvr>
  <p:transition spd="slow" advTm="8000">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08">
      <a:dk1>
        <a:sysClr val="windowText" lastClr="000000"/>
      </a:dk1>
      <a:lt1>
        <a:sysClr val="window" lastClr="FFFFFF"/>
      </a:lt1>
      <a:dk2>
        <a:srgbClr val="666666"/>
      </a:dk2>
      <a:lt2>
        <a:srgbClr val="D2D2D2"/>
      </a:lt2>
      <a:accent1>
        <a:srgbClr val="FFFF00"/>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6818</TotalTime>
  <Words>700</Words>
  <Application>Microsoft Office PowerPoint</Application>
  <PresentationFormat>On-screen Show (4:3)</PresentationFormat>
  <Paragraphs>143</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Berlin Sans FB</vt:lpstr>
      <vt:lpstr>Berlin Sans FB Demi</vt:lpstr>
      <vt:lpstr>Calibri</vt:lpstr>
      <vt:lpstr>Comic Sans MS</vt:lpstr>
      <vt:lpstr>Times New Roman</vt:lpstr>
      <vt:lpstr>Verdana</vt:lpstr>
      <vt:lpstr>Wingdings</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Before you buy school shoes, think about their suitability</vt:lpstr>
      <vt:lpstr>Don’t forget to label EVERYTHING!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jbrigg</dc:creator>
  <cp:lastModifiedBy>Sean Smith</cp:lastModifiedBy>
  <cp:revision>56</cp:revision>
  <cp:lastPrinted>2015-09-23T15:10:23Z</cp:lastPrinted>
  <dcterms:created xsi:type="dcterms:W3CDTF">2014-09-14T17:33:40Z</dcterms:created>
  <dcterms:modified xsi:type="dcterms:W3CDTF">2018-10-18T07:47:33Z</dcterms:modified>
</cp:coreProperties>
</file>