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6" r:id="rId4"/>
    <p:sldId id="258" r:id="rId5"/>
    <p:sldId id="264" r:id="rId6"/>
    <p:sldId id="265" r:id="rId7"/>
    <p:sldId id="261" r:id="rId8"/>
    <p:sldId id="267" r:id="rId9"/>
    <p:sldId id="262" r:id="rId10"/>
    <p:sldId id="269" r:id="rId11"/>
    <p:sldId id="270" r:id="rId12"/>
    <p:sldId id="271" r:id="rId13"/>
    <p:sldId id="275" r:id="rId14"/>
    <p:sldId id="276"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3DCEC-C4A5-45B7-8167-9A40FB332FAE}" type="datetimeFigureOut">
              <a:rPr lang="en-GB" smtClean="0"/>
              <a:t>25/09/2018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9CDB-3736-4BBC-9B56-A5F450090E13}" type="slidenum">
              <a:rPr lang="en-GB" smtClean="0"/>
              <a:t>‹#›</a:t>
            </a:fld>
            <a:endParaRPr lang="en-GB"/>
          </a:p>
        </p:txBody>
      </p:sp>
    </p:spTree>
    <p:extLst>
      <p:ext uri="{BB962C8B-B14F-4D97-AF65-F5344CB8AC3E}">
        <p14:creationId xmlns:p14="http://schemas.microsoft.com/office/powerpoint/2010/main" val="304655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AE9CDB-3736-4BBC-9B56-A5F450090E13}" type="slidenum">
              <a:rPr lang="en-GB" smtClean="0"/>
              <a:t>8</a:t>
            </a:fld>
            <a:endParaRPr lang="en-GB"/>
          </a:p>
        </p:txBody>
      </p:sp>
    </p:spTree>
    <p:extLst>
      <p:ext uri="{BB962C8B-B14F-4D97-AF65-F5344CB8AC3E}">
        <p14:creationId xmlns:p14="http://schemas.microsoft.com/office/powerpoint/2010/main" val="299506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25/09/2018</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slow" advTm="8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B48427-14B3-49FD-B8B1-B3E45B212A83}" type="datetimeFigureOut">
              <a:rPr lang="en-GB" smtClean="0"/>
              <a:t>25/09/2018</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79C781-BB74-4140-9A0B-3431A9E3239E}"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8000">
    <p:pull/>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PowerPoint_Presentation1.pptx"/></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google.co.uk/imgres?imgurl=http://images.clipartlogo.com/files/ss/thumb/460/46002013/cartoon-vector-outline_small.jpg&amp;imgrefurl=http://www.clipartlogo.com/premium/detail/illustration-of-human-faced_43483672.html&amp;docid=NCIhvf9RZuyNIM&amp;tbnid=tzcAWIF4MBsHDM:&amp;w=125&amp;h=83&amp;ei=ML3NUsPsJ8XV0QWlsIHoDQ&amp;ved=0CAIQxiAwAA&amp;iact=c" TargetMode="External"/><Relationship Id="rId7" Type="http://schemas.openxmlformats.org/officeDocument/2006/relationships/hyperlink" Target="http://www.google.co.uk/url?sa=i&amp;rct=j&amp;q=&amp;esrc=s&amp;source=images&amp;cd=&amp;cad=rja&amp;docid=Teb3te8mnV_JKM&amp;tbnid=ToljwUR9INBI5M:&amp;ved=0CAUQjRw&amp;url=http://www.fotosearch.com/clip-art/eye.html&amp;ei=AZPNUoqVBNCa0QXdxoGoBA&amp;bvm=bv.58187178,d.ZG4&amp;psig=AFQjCNGK6j1Dkh4dVJSzNqOpP6bju2s1tA&amp;ust=1389290594722317"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google.co.uk/url?sa=i&amp;rct=j&amp;q=&amp;esrc=s&amp;source=images&amp;cd=&amp;cad=rja&amp;docid=ieya8maXPcFJSM&amp;tbnid=cqYhq8vIX4vGTM:&amp;ved=0CAUQjRw&amp;url=http://tatoobild.com/praying/praying-hands-2-black-and-white.html&amp;ei=UcHNUqOUHOy20QW8n4DoDw&amp;psig=AFQjCNFxMf-IZ_N3Gzpawmmfb2JH48p0-A&amp;ust=1389302383412425" TargetMode="External"/><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hyperlink" Target="http://www.google.co.uk/url?sa=i&amp;rct=j&amp;q=&amp;esrc=s&amp;source=images&amp;cd=&amp;cad=rja&amp;docid=k5D72i-GS3INvM&amp;tbnid=5tRhcJOLQ9dW-M:&amp;ved=0CAUQjRw&amp;url=http://icons.mysitemyway.com/legacy-icon/018016-blue-retro-rusted-grunge-icon-symbols-shapes-check-mark/&amp;ei=3rbNUsmACfSS0QXiqYAw&amp;psig=AFQjCNFv_zR_jWCjzA4cGPS6fTIiAmfx0w&amp;ust=138929979401732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qAC-bLgnw9ZsnM&amp;tbnid=BBfOPFYerlQzYM:&amp;ved=0CAUQjRw&amp;url=http://www.tkmaxx.com/view-all-kids-new-in/childrens-grey-trainers/invt/26859146&amp;ei=YJLIUZbpPIGX1AXq-YHABg&amp;bvm=bv.48293060,d.d2k&amp;psig=AFQjCNH8AIUGi4GtUryC05gSdVykXvvGhQ&amp;ust=1372185545209158"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uk/url?sa=i&amp;rct=j&amp;q=&amp;esrc=s&amp;source=images&amp;cd=&amp;cad=rja&amp;uact=8&amp;docid=eEavlycVM13CmM&amp;tbnid=5q6JUhabC7Jz1M:&amp;ved=0CAcQjRw&amp;url=http://www.art2go-uk.com/product_info.php?products_id=206&amp;ei=h9gVVLjwMoTOaIeYgrAM&amp;bvm=bv.75097201,d.ZGU&amp;psig=AFQjCNHCnaS4GEYOrKxDn64MqDyrhM8llg&amp;ust=1410804226000306" TargetMode="Externa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528" y="3573016"/>
            <a:ext cx="91440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Welcome to </a:t>
            </a:r>
          </a:p>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5ZA Class</a:t>
            </a:r>
            <a:endParaRPr lang="en-GB" sz="96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620688"/>
            <a:ext cx="2177522" cy="2736304"/>
          </a:xfrm>
          <a:prstGeom prst="rect">
            <a:avLst/>
          </a:prstGeom>
        </p:spPr>
      </p:pic>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289977608"/>
              </p:ext>
            </p:extLst>
          </p:nvPr>
        </p:nvGraphicFramePr>
        <p:xfrm>
          <a:off x="92075" y="92075"/>
          <a:ext cx="4570413" cy="3427413"/>
        </p:xfrm>
        <a:graphic>
          <a:graphicData uri="http://schemas.openxmlformats.org/presentationml/2006/ole">
            <mc:AlternateContent xmlns:mc="http://schemas.openxmlformats.org/markup-compatibility/2006">
              <mc:Choice xmlns:v="urn:schemas-microsoft-com:vml" Requires="v">
                <p:oleObj spid="_x0000_s1026" name="Presentation" r:id="rId4" imgW="4570530" imgH="3427618" progId="PowerPoint.Show.12">
                  <p:embed/>
                </p:oleObj>
              </mc:Choice>
              <mc:Fallback>
                <p:oleObj name="Presentation" r:id="rId4" imgW="4570530" imgH="3427618" progId="PowerPoint.Show.12">
                  <p:embed/>
                  <p:pic>
                    <p:nvPicPr>
                      <p:cNvPr id="0" name=""/>
                      <p:cNvPicPr/>
                      <p:nvPr/>
                    </p:nvPicPr>
                    <p:blipFill>
                      <a:blip r:embed="rId5"/>
                      <a:stretch>
                        <a:fillRect/>
                      </a:stretch>
                    </p:blipFill>
                    <p:spPr>
                      <a:xfrm>
                        <a:off x="92075" y="92075"/>
                        <a:ext cx="4570413" cy="3427413"/>
                      </a:xfrm>
                      <a:prstGeom prst="rect">
                        <a:avLst/>
                      </a:prstGeom>
                    </p:spPr>
                  </p:pic>
                </p:oleObj>
              </mc:Fallback>
            </mc:AlternateContent>
          </a:graphicData>
        </a:graphic>
      </p:graphicFrame>
    </p:spTree>
    <p:extLst>
      <p:ext uri="{BB962C8B-B14F-4D97-AF65-F5344CB8AC3E}">
        <p14:creationId xmlns:p14="http://schemas.microsoft.com/office/powerpoint/2010/main" val="1649188693"/>
      </p:ext>
    </p:extLst>
  </p:cSld>
  <p:clrMapOvr>
    <a:masterClrMapping/>
  </p:clrMapOvr>
  <p:transition spd="slow" advTm="8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p:nvPr/>
        </p:nvSpPr>
        <p:spPr>
          <a:xfrm>
            <a:off x="4291012" y="3071813"/>
            <a:ext cx="561975" cy="714375"/>
          </a:xfrm>
          <a:prstGeom prst="rect">
            <a:avLst/>
          </a:prstGeom>
          <a:solidFill>
            <a:sysClr val="window" lastClr="FFFFFF">
              <a:alpha val="0"/>
            </a:sys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3" name="TextBox 12"/>
          <p:cNvSpPr txBox="1"/>
          <p:nvPr/>
        </p:nvSpPr>
        <p:spPr>
          <a:xfrm>
            <a:off x="971607" y="836712"/>
            <a:ext cx="3384376" cy="4896000"/>
          </a:xfrm>
          <a:prstGeom prst="rect">
            <a:avLst/>
          </a:prstGeom>
          <a:ln w="53975">
            <a:solidFill>
              <a:srgbClr val="3333FF"/>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8" name="Text Box 4"/>
          <p:cNvSpPr txBox="1"/>
          <p:nvPr/>
        </p:nvSpPr>
        <p:spPr>
          <a:xfrm>
            <a:off x="1907795" y="3431172"/>
            <a:ext cx="1512000" cy="79494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dirty="0">
                <a:effectLst/>
                <a:latin typeface="Berlin Sans FB"/>
                <a:ea typeface="Calibri"/>
                <a:cs typeface="Times New Roman"/>
              </a:rPr>
              <a:t>Year </a:t>
            </a:r>
            <a:r>
              <a:rPr lang="en-GB" sz="2400" dirty="0">
                <a:latin typeface="Berlin Sans FB"/>
                <a:ea typeface="Calibri"/>
                <a:cs typeface="Times New Roman"/>
              </a:rPr>
              <a:t>5</a:t>
            </a:r>
            <a:r>
              <a:rPr lang="en-GB" sz="7200" dirty="0" smtClean="0">
                <a:effectLst/>
                <a:latin typeface="Berlin Sans FB"/>
                <a:ea typeface="Calibri"/>
                <a:cs typeface="Times New Roman"/>
              </a:rPr>
              <a:t>    </a:t>
            </a:r>
            <a:endParaRPr lang="en-GB" sz="1100" dirty="0">
              <a:effectLst/>
              <a:ea typeface="Calibri"/>
              <a:cs typeface="Times New Roman"/>
            </a:endParaRPr>
          </a:p>
        </p:txBody>
      </p:sp>
      <p:sp>
        <p:nvSpPr>
          <p:cNvPr id="19" name="Text Box 5"/>
          <p:cNvSpPr txBox="1"/>
          <p:nvPr/>
        </p:nvSpPr>
        <p:spPr>
          <a:xfrm>
            <a:off x="899992" y="4434959"/>
            <a:ext cx="3600000" cy="396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dirty="0">
                <a:effectLst/>
                <a:latin typeface="Berlin Sans FB"/>
                <a:ea typeface="Calibri"/>
                <a:cs typeface="Times New Roman"/>
              </a:rPr>
              <a:t>Homework due </a:t>
            </a:r>
            <a:r>
              <a:rPr lang="en-GB" dirty="0" smtClean="0">
                <a:effectLst/>
                <a:latin typeface="Berlin Sans FB"/>
                <a:ea typeface="Calibri"/>
                <a:cs typeface="Times New Roman"/>
              </a:rPr>
              <a:t>in Wednesday</a:t>
            </a:r>
            <a:r>
              <a:rPr lang="en-GB" dirty="0" smtClean="0">
                <a:latin typeface="Comic Sans MS"/>
                <a:ea typeface="Calibri"/>
                <a:cs typeface="Times New Roman"/>
              </a:rPr>
              <a:t> </a:t>
            </a:r>
          </a:p>
          <a:p>
            <a:pPr algn="ctr">
              <a:lnSpc>
                <a:spcPct val="115000"/>
              </a:lnSpc>
              <a:spcAft>
                <a:spcPts val="1000"/>
              </a:spcAft>
            </a:pPr>
            <a:r>
              <a:rPr lang="en-GB" dirty="0" smtClean="0">
                <a:solidFill>
                  <a:schemeClr val="tx1"/>
                </a:solidFill>
                <a:latin typeface="Berlin Sans FB" panose="020E0602020502020306" pitchFamily="34" charset="0"/>
                <a:ea typeface="Calibri"/>
                <a:cs typeface="Times New Roman"/>
              </a:rPr>
              <a:t>Name </a:t>
            </a:r>
            <a:r>
              <a:rPr lang="en-GB" u="dotted" dirty="0" smtClean="0">
                <a:solidFill>
                  <a:schemeClr val="tx1"/>
                </a:solidFill>
                <a:latin typeface="Comic Sans MS" panose="030F0702030302020204" pitchFamily="66" charset="0"/>
                <a:ea typeface="Calibri"/>
                <a:cs typeface="Times New Roman"/>
              </a:rPr>
              <a:t>Harry Potter</a:t>
            </a:r>
            <a:endParaRPr lang="en-GB" u="dotted" dirty="0">
              <a:solidFill>
                <a:schemeClr val="tx1"/>
              </a:solidFill>
              <a:effectLst/>
              <a:latin typeface="Comic Sans MS" panose="030F0702030302020204" pitchFamily="66" charset="0"/>
              <a:ea typeface="Calibri"/>
              <a:cs typeface="Times New Roman"/>
            </a:endParaRPr>
          </a:p>
        </p:txBody>
      </p:sp>
      <p:sp>
        <p:nvSpPr>
          <p:cNvPr id="14" name="TextBox 13"/>
          <p:cNvSpPr txBox="1"/>
          <p:nvPr/>
        </p:nvSpPr>
        <p:spPr>
          <a:xfrm>
            <a:off x="4852987" y="1640789"/>
            <a:ext cx="3535437" cy="2862322"/>
          </a:xfrm>
          <a:prstGeom prst="rect">
            <a:avLst/>
          </a:prstGeom>
          <a:noFill/>
        </p:spPr>
        <p:txBody>
          <a:bodyPr wrap="square" rtlCol="0">
            <a:spAutoFit/>
          </a:bodyPr>
          <a:lstStyle/>
          <a:p>
            <a:r>
              <a:rPr lang="en-GB" dirty="0" smtClean="0">
                <a:latin typeface="Berlin Sans FB" panose="020E0602020502020306" pitchFamily="34" charset="0"/>
              </a:rPr>
              <a:t>Homework is set on line on  Thursday and should be completed at home and returned on Wednesday morning.</a:t>
            </a:r>
          </a:p>
          <a:p>
            <a:endParaRPr lang="en-GB" dirty="0">
              <a:latin typeface="Berlin Sans FB" panose="020E0602020502020306" pitchFamily="34" charset="0"/>
            </a:endParaRPr>
          </a:p>
          <a:p>
            <a:endParaRPr lang="en-GB" dirty="0">
              <a:latin typeface="Berlin Sans FB" panose="020E0602020502020306" pitchFamily="34" charset="0"/>
            </a:endParaRPr>
          </a:p>
          <a:p>
            <a:endParaRPr lang="en-GB" dirty="0">
              <a:latin typeface="Berlin Sans FB" panose="020E0602020502020306" pitchFamily="34" charset="0"/>
            </a:endParaRPr>
          </a:p>
          <a:p>
            <a:r>
              <a:rPr lang="en-GB" dirty="0" smtClean="0">
                <a:latin typeface="Berlin Sans FB" panose="020E0602020502020306" pitchFamily="34" charset="0"/>
              </a:rPr>
              <a:t>However the children love a project and may set a challenge, design or investigate.</a:t>
            </a:r>
            <a:endParaRPr lang="en-GB" dirty="0">
              <a:latin typeface="Berlin Sans FB" panose="020E0602020502020306"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06" y="2409327"/>
            <a:ext cx="1066578" cy="1340277"/>
          </a:xfrm>
          <a:prstGeom prst="rect">
            <a:avLst/>
          </a:prstGeom>
        </p:spPr>
      </p:pic>
      <p:sp>
        <p:nvSpPr>
          <p:cNvPr id="10" name="Text Box 1"/>
          <p:cNvSpPr>
            <a:spLocks noChangeArrowheads="1"/>
          </p:cNvSpPr>
          <p:nvPr/>
        </p:nvSpPr>
        <p:spPr bwMode="auto">
          <a:xfrm>
            <a:off x="1535476" y="1134698"/>
            <a:ext cx="2256638" cy="1249244"/>
          </a:xfrm>
          <a:prstGeom prst="roundRect">
            <a:avLst>
              <a:gd name="adj" fmla="val 16667"/>
            </a:avLst>
          </a:prstGeom>
          <a:solidFill>
            <a:srgbClr val="FFE05D"/>
          </a:solidFill>
          <a:ln w="57150" cmpd="sng">
            <a:solidFill>
              <a:srgbClr val="000099"/>
            </a:solidFill>
            <a:round/>
            <a:headEnd type="none" w="med" len="med"/>
            <a:tailEnd type="none" w="med" len="me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Home/School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Liaison Book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3795" y="728428"/>
            <a:ext cx="3600000" cy="51125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80547345"/>
      </p:ext>
    </p:extLst>
  </p:cSld>
  <p:clrMapOvr>
    <a:masterClrMapping/>
  </p:clrMapOvr>
  <p:transition spd="slow" advTm="8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07379953"/>
              </p:ext>
            </p:extLst>
          </p:nvPr>
        </p:nvGraphicFramePr>
        <p:xfrm>
          <a:off x="395536" y="622958"/>
          <a:ext cx="8298000" cy="612225"/>
        </p:xfrm>
        <a:graphic>
          <a:graphicData uri="http://schemas.openxmlformats.org/drawingml/2006/table">
            <a:tbl>
              <a:tblPr firstRow="1" firstCol="1" bandRow="1"/>
              <a:tblGrid>
                <a:gridCol w="2088232"/>
                <a:gridCol w="1230968"/>
                <a:gridCol w="1659600"/>
                <a:gridCol w="1659600"/>
                <a:gridCol w="1659600"/>
              </a:tblGrid>
              <a:tr h="612225">
                <a:tc>
                  <a:txBody>
                    <a:bodyPr/>
                    <a:lstStyle/>
                    <a:p>
                      <a:pPr>
                        <a:spcAft>
                          <a:spcPts val="0"/>
                        </a:spcAft>
                      </a:pPr>
                      <a:r>
                        <a:rPr lang="en-GB" sz="2300" b="0" dirty="0" smtClean="0">
                          <a:effectLst/>
                          <a:latin typeface="Berlin Sans FB" panose="020E0602020502020306" pitchFamily="34" charset="0"/>
                          <a:ea typeface="Times New Roman"/>
                          <a:cs typeface="Arial"/>
                        </a:rPr>
                        <a:t>  Look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Say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Cover</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Write</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Check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73" name="Picture 5" descr="http://us.cdn2.123rf.com/168nwm/studiobarcelona/studiobarcelona1011/studiobarcelona101100083/8255312-blank-paper-with-lines-and-pencil-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561" y="654339"/>
            <a:ext cx="437009" cy="549464"/>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8" descr="https://encrypted-tbn0.gstatic.com/images?q=tbn:ANd9GcQVisocHPYN9tXdmkC8LRyzP8QnzwFM65zwai83sfKxi9NY8Acr5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258" y="723086"/>
            <a:ext cx="637275" cy="42160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clker.com/cliparts/u/m/2/7/G/w/white-hand-print-md.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098" y="654528"/>
            <a:ext cx="472899" cy="518319"/>
          </a:xfrm>
          <a:prstGeom prst="rect">
            <a:avLst/>
          </a:prstGeom>
          <a:noFill/>
          <a:extLst>
            <a:ext uri="{909E8E84-426E-40DD-AFC4-6F175D3DCCD1}">
              <a14:hiddenFill xmlns:a14="http://schemas.microsoft.com/office/drawing/2010/main">
                <a:solidFill>
                  <a:srgbClr val="FFFFFF"/>
                </a:solidFill>
              </a14:hiddenFill>
            </a:ext>
          </a:extLst>
        </p:spPr>
      </p:pic>
      <p:pic>
        <p:nvPicPr>
          <p:cNvPr id="17" name="irc_mi" descr="http://sr.photos3.fotosearch.com/bthumb/CSP/CSP382/k3826647.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713646"/>
            <a:ext cx="691063" cy="431041"/>
          </a:xfrm>
          <a:prstGeom prst="rect">
            <a:avLst/>
          </a:prstGeom>
          <a:noFill/>
          <a:ln>
            <a:noFill/>
          </a:ln>
        </p:spPr>
      </p:pic>
      <p:pic>
        <p:nvPicPr>
          <p:cNvPr id="18" name="irc_mi" descr="http://etc-mysitemyway.s3.amazonaws.com/icons/legacy-previews/icons/blue-retro-rusted-grunge-icons-symbols-shapes/018016-blue-retro-rusted-grunge-icon-symbols-shapes-check-mark.pn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376" y="654527"/>
            <a:ext cx="651952" cy="54927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4288458378"/>
              </p:ext>
            </p:extLst>
          </p:nvPr>
        </p:nvGraphicFramePr>
        <p:xfrm>
          <a:off x="395536" y="1412776"/>
          <a:ext cx="8303525" cy="2220665"/>
        </p:xfrm>
        <a:graphic>
          <a:graphicData uri="http://schemas.openxmlformats.org/drawingml/2006/table">
            <a:tbl>
              <a:tblPr firstRow="1" firstCol="1" bandRow="1"/>
              <a:tblGrid>
                <a:gridCol w="2232248"/>
                <a:gridCol w="1089162"/>
                <a:gridCol w="1660705"/>
                <a:gridCol w="1660705"/>
                <a:gridCol w="1660705"/>
              </a:tblGrid>
              <a:tr h="444133">
                <a:tc>
                  <a:txBody>
                    <a:bodyPr/>
                    <a:lstStyle/>
                    <a:p>
                      <a:pPr algn="ctr">
                        <a:spcAft>
                          <a:spcPts val="0"/>
                        </a:spcAft>
                      </a:pPr>
                      <a:r>
                        <a:rPr lang="en-GB" sz="2900" b="0" dirty="0">
                          <a:effectLst/>
                          <a:latin typeface="Berlin Sans FB" panose="020E0602020502020306" pitchFamily="34" charset="0"/>
                          <a:ea typeface="Times New Roman"/>
                          <a:cs typeface="Arial"/>
                        </a:rPr>
                        <a:t>Words</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1</a:t>
                      </a:r>
                      <a:r>
                        <a:rPr lang="en-GB" sz="2900" b="0" baseline="30000" dirty="0">
                          <a:effectLst/>
                          <a:latin typeface="Berlin Sans FB" panose="020E0602020502020306" pitchFamily="34" charset="0"/>
                          <a:ea typeface="Times New Roman"/>
                          <a:cs typeface="Arial"/>
                        </a:rPr>
                        <a:t>st</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2</a:t>
                      </a:r>
                      <a:r>
                        <a:rPr lang="en-GB" sz="2900" b="0" baseline="30000" dirty="0">
                          <a:effectLst/>
                          <a:latin typeface="Berlin Sans FB" panose="020E0602020502020306" pitchFamily="34" charset="0"/>
                          <a:ea typeface="Times New Roman"/>
                          <a:cs typeface="Arial"/>
                        </a:rPr>
                        <a:t>nd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3</a:t>
                      </a:r>
                      <a:r>
                        <a:rPr lang="en-GB" sz="2900" b="0" baseline="30000" dirty="0">
                          <a:effectLst/>
                          <a:latin typeface="Berlin Sans FB" panose="020E0602020502020306" pitchFamily="34" charset="0"/>
                          <a:ea typeface="Times New Roman"/>
                          <a:cs typeface="Arial"/>
                        </a:rPr>
                        <a:t>rd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4</a:t>
                      </a:r>
                      <a:r>
                        <a:rPr lang="en-GB" sz="2900" b="0" baseline="30000" dirty="0">
                          <a:effectLst/>
                          <a:latin typeface="Berlin Sans FB" panose="020E0602020502020306" pitchFamily="34" charset="0"/>
                          <a:ea typeface="Times New Roman"/>
                          <a:cs typeface="Arial"/>
                        </a:rPr>
                        <a:t>th</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44133">
                <a:tc>
                  <a:txBody>
                    <a:bodyPr/>
                    <a:lstStyle/>
                    <a:p>
                      <a:pPr algn="ctr">
                        <a:spcAft>
                          <a:spcPts val="0"/>
                        </a:spcAft>
                      </a:pPr>
                      <a:r>
                        <a:rPr lang="en-GB" sz="1800" b="0" dirty="0" smtClean="0">
                          <a:effectLst/>
                          <a:latin typeface="CCW Cursive Writing 1" panose="03050602040000000000" pitchFamily="66" charset="0"/>
                          <a:ea typeface="Times New Roman"/>
                          <a:cs typeface="Arial"/>
                        </a:rPr>
                        <a:t>accelerate</a:t>
                      </a:r>
                      <a:endParaRPr lang="en-GB" sz="700" b="0" dirty="0">
                        <a:effectLst/>
                        <a:latin typeface="CCW Cursive Writing 1" panose="03050602040000000000" pitchFamily="66"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1800" b="0" dirty="0" smtClean="0">
                          <a:effectLst/>
                          <a:latin typeface="CCW Cursive Writing 1" panose="03050602040000000000" pitchFamily="66" charset="0"/>
                          <a:ea typeface="Times New Roman"/>
                          <a:cs typeface="Arial"/>
                        </a:rPr>
                        <a:t>impeccable</a:t>
                      </a:r>
                      <a:endParaRPr lang="en-GB" sz="700" b="0" dirty="0">
                        <a:effectLst/>
                        <a:latin typeface="CCW Cursive Writing 1" panose="03050602040000000000" pitchFamily="66"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1800" b="0" dirty="0" smtClean="0">
                          <a:effectLst/>
                          <a:latin typeface="CCW Cursive Writing 1" panose="03050602040000000000" pitchFamily="66" charset="0"/>
                          <a:ea typeface="Times New Roman"/>
                          <a:cs typeface="Arial"/>
                        </a:rPr>
                        <a:t>desiccated</a:t>
                      </a:r>
                      <a:endParaRPr lang="en-GB" sz="700" b="0" dirty="0">
                        <a:effectLst/>
                        <a:latin typeface="CCW Cursive Writing 1" panose="03050602040000000000" pitchFamily="66"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000" b="0" dirty="0" smtClean="0">
                          <a:effectLst/>
                          <a:latin typeface="CCW Cursive Writing 1" panose="03050602040000000000" pitchFamily="66" charset="0"/>
                          <a:ea typeface="Times New Roman"/>
                        </a:rPr>
                        <a:t>accept</a:t>
                      </a:r>
                      <a:endParaRPr lang="en-GB" sz="2000" b="0" dirty="0">
                        <a:effectLst/>
                        <a:latin typeface="CCW Cursive Writing 1" panose="03050602040000000000" pitchFamily="66"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95536" y="3717033"/>
            <a:ext cx="8212792" cy="4154984"/>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Berlin Sans FB" panose="020E0602020502020306" pitchFamily="34" charset="0"/>
              </a:rPr>
              <a:t>Your child may need to be supervised while they are doing their homework and spellings. </a:t>
            </a:r>
          </a:p>
          <a:p>
            <a:pPr marL="342900" indent="-342900">
              <a:buFont typeface="Arial" panose="020B0604020202020204" pitchFamily="34" charset="0"/>
              <a:buChar char="•"/>
            </a:pPr>
            <a:r>
              <a:rPr lang="en-GB" sz="2000" dirty="0" smtClean="0">
                <a:latin typeface="Berlin Sans FB" panose="020E0602020502020306" pitchFamily="34" charset="0"/>
              </a:rPr>
              <a:t>However, they should be independent but you can test them and check for quality of presentation. </a:t>
            </a:r>
          </a:p>
          <a:p>
            <a:pPr marL="342900" indent="-342900">
              <a:buFont typeface="Arial" panose="020B0604020202020204" pitchFamily="34" charset="0"/>
              <a:buChar char="•"/>
            </a:pPr>
            <a:r>
              <a:rPr lang="en-GB" sz="2000" dirty="0" smtClean="0">
                <a:latin typeface="Berlin Sans FB" panose="020E0602020502020306" pitchFamily="34" charset="0"/>
              </a:rPr>
              <a:t>Also, ask them to teach you how to do what they have learnt today.</a:t>
            </a:r>
          </a:p>
          <a:p>
            <a:pPr marL="342900" indent="-342900">
              <a:buFont typeface="Arial" panose="020B0604020202020204" pitchFamily="34" charset="0"/>
              <a:buChar char="•"/>
            </a:pPr>
            <a:r>
              <a:rPr lang="en-GB" sz="2000" dirty="0" smtClean="0">
                <a:latin typeface="Berlin Sans FB" panose="020E0602020502020306" pitchFamily="34" charset="0"/>
              </a:rPr>
              <a:t>In the homework folder there is place for you to make a comment about the work and for your child to do so too.</a:t>
            </a:r>
          </a:p>
          <a:p>
            <a:pPr marL="342900" indent="-342900">
              <a:buFont typeface="Arial" panose="020B0604020202020204" pitchFamily="34" charset="0"/>
              <a:buChar char="•"/>
            </a:pPr>
            <a:r>
              <a:rPr lang="en-GB" sz="2000" dirty="0" smtClean="0">
                <a:latin typeface="Berlin Sans FB" panose="020E0602020502020306" pitchFamily="34" charset="0"/>
              </a:rPr>
              <a:t>Alternatively, catch the teacher on the play ground at the end of the day.</a:t>
            </a:r>
          </a:p>
          <a:p>
            <a:endParaRPr lang="en-GB" sz="2800" dirty="0">
              <a:latin typeface="Berlin Sans FB" panose="020E0602020502020306" pitchFamily="34" charset="0"/>
            </a:endParaRPr>
          </a:p>
          <a:p>
            <a:endParaRPr lang="en-GB" sz="2800" dirty="0">
              <a:latin typeface="Berlin Sans FB" panose="020E0602020502020306" pitchFamily="34" charset="0"/>
            </a:endParaRPr>
          </a:p>
          <a:p>
            <a:endParaRPr lang="en-GB" sz="2800" dirty="0">
              <a:latin typeface="Berlin Sans FB" panose="020E0602020502020306" pitchFamily="34" charset="0"/>
            </a:endParaRPr>
          </a:p>
        </p:txBody>
      </p:sp>
    </p:spTree>
    <p:extLst>
      <p:ext uri="{BB962C8B-B14F-4D97-AF65-F5344CB8AC3E}">
        <p14:creationId xmlns:p14="http://schemas.microsoft.com/office/powerpoint/2010/main" val="2677754376"/>
      </p:ext>
    </p:extLst>
  </p:cSld>
  <p:clrMapOvr>
    <a:masterClrMapping/>
  </p:clrMapOvr>
  <p:transition spd="slow" advTm="8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424936" cy="5909310"/>
          </a:xfrm>
          <a:prstGeom prst="rect">
            <a:avLst/>
          </a:prstGeom>
        </p:spPr>
        <p:txBody>
          <a:bodyPr wrap="square">
            <a:spAutoFit/>
          </a:bodyPr>
          <a:lstStyle/>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De </a:t>
            </a:r>
            <a:r>
              <a:rPr lang="en-GB" sz="4000" b="1" spc="50" dirty="0" err="1">
                <a:ln w="0"/>
                <a:solidFill>
                  <a:srgbClr val="3333FF"/>
                </a:solidFill>
                <a:effectLst>
                  <a:innerShdw blurRad="63500" dist="50800" dir="13500000">
                    <a:srgbClr val="000000">
                      <a:alpha val="50000"/>
                    </a:srgbClr>
                  </a:innerShdw>
                </a:effectLst>
                <a:latin typeface="Berlin Sans FB Demi" panose="020E0802020502020306" pitchFamily="34" charset="0"/>
              </a:rPr>
              <a:t>Bohun</a:t>
            </a: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 Primary School</a:t>
            </a:r>
          </a:p>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British Values Statement</a:t>
            </a:r>
          </a:p>
          <a:p>
            <a:r>
              <a:rPr lang="en-GB" dirty="0"/>
              <a:t> </a:t>
            </a:r>
          </a:p>
          <a:p>
            <a:r>
              <a:rPr lang="en-GB" sz="2800" dirty="0">
                <a:latin typeface="Berlin Sans FB" panose="020E0602020502020306" pitchFamily="34" charset="0"/>
              </a:rPr>
              <a:t>At De </a:t>
            </a:r>
            <a:r>
              <a:rPr lang="en-GB" sz="2800" dirty="0" err="1">
                <a:latin typeface="Berlin Sans FB" panose="020E0602020502020306" pitchFamily="34" charset="0"/>
              </a:rPr>
              <a:t>Bohun</a:t>
            </a:r>
            <a:r>
              <a:rPr lang="en-GB" sz="2800" dirty="0">
                <a:latin typeface="Berlin Sans FB" panose="020E0602020502020306" pitchFamily="34" charset="0"/>
              </a:rPr>
              <a:t> Primary School we value the diversity of backgrounds of all pupils, families and wider school community. </a:t>
            </a:r>
          </a:p>
          <a:p>
            <a:r>
              <a:rPr lang="en-GB" sz="2800" b="1" dirty="0">
                <a:latin typeface="Berlin Sans FB" panose="020E0602020502020306" pitchFamily="34" charset="0"/>
              </a:rPr>
              <a:t>The Department for Education states that there is a need:</a:t>
            </a:r>
            <a:endParaRPr lang="en-GB" sz="2800" dirty="0">
              <a:latin typeface="Berlin Sans FB" panose="020E0602020502020306" pitchFamily="34" charset="0"/>
            </a:endParaRPr>
          </a:p>
          <a:p>
            <a:r>
              <a:rPr lang="en-GB" sz="2800" i="1" dirty="0">
                <a:latin typeface="Berlin Sans FB" panose="020E0602020502020306" pitchFamily="34" charset="0"/>
              </a:rPr>
              <a:t>“To create and enforce a clear and rigorous expectation on all schools to promote the fundamental British values of democracy, the rule of law, individual liberty and mutual respect and tolerance of those with different faiths and beliefs</a:t>
            </a:r>
            <a:r>
              <a:rPr lang="en-GB" sz="2800" i="1" dirty="0" smtClean="0">
                <a:latin typeface="Berlin Sans FB" panose="020E0602020502020306" pitchFamily="34" charset="0"/>
              </a:rPr>
              <a:t>”.</a:t>
            </a:r>
            <a:endParaRPr lang="en-GB" sz="2800" dirty="0">
              <a:latin typeface="Berlin Sans FB" panose="020E06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764704"/>
            <a:ext cx="1066578" cy="1340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80728"/>
            <a:ext cx="1231404" cy="783621"/>
          </a:xfrm>
          <a:prstGeom prst="rect">
            <a:avLst/>
          </a:prstGeom>
        </p:spPr>
      </p:pic>
    </p:spTree>
    <p:extLst>
      <p:ext uri="{BB962C8B-B14F-4D97-AF65-F5344CB8AC3E}">
        <p14:creationId xmlns:p14="http://schemas.microsoft.com/office/powerpoint/2010/main" val="1381597781"/>
      </p:ext>
    </p:extLst>
  </p:cSld>
  <p:clrMapOvr>
    <a:masterClrMapping/>
  </p:clrMapOvr>
  <p:transition spd="slow" advTm="8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5816977"/>
          </a:xfrm>
          <a:prstGeom prst="rect">
            <a:avLst/>
          </a:prstGeom>
        </p:spPr>
        <p:txBody>
          <a:bodyPr wrap="square">
            <a:spAutoFit/>
          </a:bodyPr>
          <a:lstStyle/>
          <a:p>
            <a:r>
              <a:rPr lang="en-GB" sz="2400" dirty="0">
                <a:solidFill>
                  <a:srgbClr val="3333FF"/>
                </a:solidFill>
                <a:latin typeface="Berlin Sans FB Demi" panose="020E0802020502020306" pitchFamily="34" charset="0"/>
              </a:rPr>
              <a:t>EVERY SCHOOL DAY COUNTS </a:t>
            </a:r>
            <a:endParaRPr lang="en-GB" sz="2400" dirty="0" smtClean="0">
              <a:solidFill>
                <a:srgbClr val="3333FF"/>
              </a:solidFill>
              <a:latin typeface="Berlin Sans FB Demi" panose="020E0802020502020306" pitchFamily="34" charset="0"/>
            </a:endParaRPr>
          </a:p>
          <a:p>
            <a:r>
              <a:rPr lang="en-GB" sz="2400" dirty="0" smtClean="0">
                <a:latin typeface="Berlin Sans FB" panose="020E0602020502020306" pitchFamily="34" charset="0"/>
              </a:rPr>
              <a:t>Every </a:t>
            </a:r>
            <a:r>
              <a:rPr lang="en-GB" sz="2400" dirty="0">
                <a:latin typeface="Berlin Sans FB" panose="020E0602020502020306" pitchFamily="34" charset="0"/>
              </a:rPr>
              <a:t>single day a child is absent from school equates to a day of lost learning. Attendance percentages can be misleading. </a:t>
            </a:r>
          </a:p>
          <a:p>
            <a:endParaRPr lang="en-GB" sz="2000" dirty="0" smtClean="0">
              <a:latin typeface="Berlin Sans FB" panose="020E0602020502020306" pitchFamily="34" charset="0"/>
            </a:endParaRPr>
          </a:p>
          <a:p>
            <a:endParaRPr lang="en-GB" sz="2000" dirty="0">
              <a:latin typeface="Berlin Sans FB" panose="020E0602020502020306" pitchFamily="34" charset="0"/>
            </a:endParaRPr>
          </a:p>
          <a:p>
            <a:endParaRPr lang="en-GB" sz="2000" dirty="0" smtClean="0">
              <a:latin typeface="Berlin Sans FB" panose="020E0602020502020306" pitchFamily="34" charset="0"/>
            </a:endParaRPr>
          </a:p>
          <a:p>
            <a:r>
              <a:rPr lang="en-GB" sz="2000" dirty="0" smtClean="0">
                <a:solidFill>
                  <a:srgbClr val="3333FF"/>
                </a:solidFill>
                <a:latin typeface="Berlin Sans FB" panose="020E0602020502020306" pitchFamily="34" charset="0"/>
              </a:rPr>
              <a:t>100</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0 </a:t>
            </a:r>
            <a:r>
              <a:rPr lang="en-GB" sz="2000" dirty="0">
                <a:latin typeface="Berlin Sans FB" panose="020E0602020502020306" pitchFamily="34" charset="0"/>
              </a:rPr>
              <a:t>Days </a:t>
            </a:r>
            <a:r>
              <a:rPr lang="en-GB" sz="2000" dirty="0" smtClean="0">
                <a:latin typeface="Berlin Sans FB" panose="020E0602020502020306" pitchFamily="34" charset="0"/>
              </a:rPr>
              <a:t>Missed Excellent</a:t>
            </a:r>
          </a:p>
          <a:p>
            <a:r>
              <a:rPr lang="en-GB" sz="2000" dirty="0" smtClean="0">
                <a:solidFill>
                  <a:srgbClr val="3333FF"/>
                </a:solidFill>
                <a:latin typeface="Berlin Sans FB" panose="020E0602020502020306" pitchFamily="34" charset="0"/>
              </a:rPr>
              <a:t>95</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9 </a:t>
            </a:r>
            <a:r>
              <a:rPr lang="en-GB" sz="2000" dirty="0">
                <a:latin typeface="Berlin Sans FB" panose="020E0602020502020306" pitchFamily="34" charset="0"/>
              </a:rPr>
              <a:t>Days of Absence 1 Week and 4 Days of Learning </a:t>
            </a:r>
            <a:r>
              <a:rPr lang="en-GB" sz="2000" dirty="0" smtClean="0">
                <a:latin typeface="Berlin Sans FB" panose="020E0602020502020306" pitchFamily="34" charset="0"/>
              </a:rPr>
              <a:t>Missed Satisfactory</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90%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19 </a:t>
            </a:r>
            <a:r>
              <a:rPr lang="en-GB" sz="2000" dirty="0">
                <a:latin typeface="Berlin Sans FB" panose="020E0602020502020306" pitchFamily="34" charset="0"/>
              </a:rPr>
              <a:t>Days of Absence 3 Weeks and  4 Days of Learning </a:t>
            </a:r>
            <a:r>
              <a:rPr lang="en-GB" sz="2000" dirty="0" smtClean="0">
                <a:latin typeface="Berlin Sans FB" panose="020E0602020502020306" pitchFamily="34" charset="0"/>
              </a:rPr>
              <a:t>Missed Poor</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85%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28 </a:t>
            </a:r>
            <a:r>
              <a:rPr lang="en-GB" sz="2000" dirty="0">
                <a:latin typeface="Berlin Sans FB" panose="020E0602020502020306" pitchFamily="34" charset="0"/>
              </a:rPr>
              <a:t>Days of Absence 5 Weeks and 3 Days of Learning </a:t>
            </a:r>
            <a:r>
              <a:rPr lang="en-GB" sz="2000" dirty="0" smtClean="0">
                <a:latin typeface="Berlin Sans FB" panose="020E0602020502020306" pitchFamily="34" charset="0"/>
              </a:rPr>
              <a:t>Missed Very </a:t>
            </a:r>
            <a:r>
              <a:rPr lang="en-GB" sz="2000" dirty="0">
                <a:latin typeface="Berlin Sans FB" panose="020E0602020502020306" pitchFamily="34" charset="0"/>
              </a:rPr>
              <a:t>Poor</a:t>
            </a:r>
          </a:p>
          <a:p>
            <a:r>
              <a:rPr lang="en-GB" sz="2000" dirty="0">
                <a:solidFill>
                  <a:srgbClr val="3333FF"/>
                </a:solidFill>
                <a:latin typeface="Berlin Sans FB" panose="020E0602020502020306" pitchFamily="34" charset="0"/>
              </a:rPr>
              <a:t>80%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38 </a:t>
            </a:r>
            <a:r>
              <a:rPr lang="en-GB" sz="2000" dirty="0">
                <a:latin typeface="Berlin Sans FB" panose="020E0602020502020306" pitchFamily="34" charset="0"/>
              </a:rPr>
              <a:t>Days of Absence 7 Weeks and 3 Days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75%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46 </a:t>
            </a:r>
            <a:r>
              <a:rPr lang="en-GB" sz="2000" dirty="0">
                <a:latin typeface="Berlin Sans FB" panose="020E0602020502020306" pitchFamily="34" charset="0"/>
              </a:rPr>
              <a:t>Days of Absence 9 Weeks and 1 Day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p:txBody>
      </p:sp>
      <p:sp>
        <p:nvSpPr>
          <p:cNvPr id="3" name="TextBox 2"/>
          <p:cNvSpPr txBox="1"/>
          <p:nvPr/>
        </p:nvSpPr>
        <p:spPr>
          <a:xfrm>
            <a:off x="5796136" y="1700808"/>
            <a:ext cx="2592288"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school</a:t>
            </a:r>
          </a:p>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out</a:t>
            </a:r>
            <a:endParaRPr lang="en-GB" sz="4000" b="1" dirty="0">
              <a:ln/>
              <a:solidFill>
                <a:srgbClr val="3333FF"/>
              </a:solidFill>
              <a:effectLst>
                <a:glow rad="228600">
                  <a:schemeClr val="accent1">
                    <a:satMod val="175000"/>
                    <a:alpha val="40000"/>
                  </a:schemeClr>
                </a:glow>
              </a:effectLst>
              <a:latin typeface="Berlin Sans FB Demi" panose="020E0802020502020306" pitchFamily="34" charset="0"/>
            </a:endParaRPr>
          </a:p>
        </p:txBody>
      </p:sp>
    </p:spTree>
    <p:extLst>
      <p:ext uri="{BB962C8B-B14F-4D97-AF65-F5344CB8AC3E}">
        <p14:creationId xmlns:p14="http://schemas.microsoft.com/office/powerpoint/2010/main" val="3648679426"/>
      </p:ext>
    </p:extLst>
  </p:cSld>
  <p:clrMapOvr>
    <a:masterClrMapping/>
  </p:clrMapOvr>
  <p:transition spd="slow" advTm="8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6192688" cy="1569660"/>
          </a:xfrm>
          <a:prstGeom prst="rect">
            <a:avLst/>
          </a:prstGeom>
          <a:noFill/>
        </p:spPr>
        <p:txBody>
          <a:bodyPr wrap="square" rtlCol="0">
            <a:spAutoFit/>
          </a:bodyPr>
          <a:lstStyle/>
          <a:p>
            <a:r>
              <a:rPr lang="en-GB" sz="3200" b="1" dirty="0" smtClean="0"/>
              <a:t>Swimming will start in the Spring Term.</a:t>
            </a:r>
          </a:p>
          <a:p>
            <a:r>
              <a:rPr lang="en-GB" sz="3200" b="1" dirty="0" smtClean="0"/>
              <a:t>        </a:t>
            </a:r>
            <a:r>
              <a:rPr lang="en-GB" sz="2400" dirty="0" smtClean="0"/>
              <a:t>       </a:t>
            </a:r>
            <a:r>
              <a:rPr lang="en-GB" sz="2400" b="1" dirty="0" smtClean="0">
                <a:solidFill>
                  <a:srgbClr val="FF0000"/>
                </a:solidFill>
              </a:rPr>
              <a:t>Be Prepared!</a:t>
            </a:r>
            <a:endParaRPr lang="en-GB" sz="2400" b="1" dirty="0">
              <a:solidFill>
                <a:srgbClr val="FF0000"/>
              </a:solidFill>
            </a:endParaRPr>
          </a:p>
        </p:txBody>
      </p:sp>
      <p:sp>
        <p:nvSpPr>
          <p:cNvPr id="3" name="TextBox 2"/>
          <p:cNvSpPr txBox="1"/>
          <p:nvPr/>
        </p:nvSpPr>
        <p:spPr>
          <a:xfrm>
            <a:off x="467544" y="2564904"/>
            <a:ext cx="6048672"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Try and make sure they have experienced going to a public swimming pool.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When they start lessons, practise in between lessons.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Have the right kit</a:t>
            </a:r>
          </a:p>
          <a:p>
            <a:endParaRPr lang="en-GB" dirty="0"/>
          </a:p>
          <a:p>
            <a:endParaRPr lang="en-GB" dirty="0" smtClean="0"/>
          </a:p>
          <a:p>
            <a:endParaRPr lang="en-GB" dirty="0"/>
          </a:p>
        </p:txBody>
      </p:sp>
    </p:spTree>
    <p:extLst>
      <p:ext uri="{BB962C8B-B14F-4D97-AF65-F5344CB8AC3E}">
        <p14:creationId xmlns:p14="http://schemas.microsoft.com/office/powerpoint/2010/main" val="2497816717"/>
      </p:ext>
    </p:extLst>
  </p:cSld>
  <p:clrMapOvr>
    <a:masterClrMapping/>
  </p:clrMapOvr>
  <p:transition spd="slow" advTm="8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4" name="Rectangle 3"/>
          <p:cNvSpPr>
            <a:spLocks noChangeArrowheads="1"/>
          </p:cNvSpPr>
          <p:nvPr/>
        </p:nvSpPr>
        <p:spPr bwMode="auto">
          <a:xfrm>
            <a:off x="765133" y="1535413"/>
            <a:ext cx="7613735" cy="491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GB" altLang="en-US" sz="1350" dirty="0"/>
              <a:t/>
            </a:r>
            <a:br>
              <a:rPr lang="en-GB" altLang="en-US" sz="1350" dirty="0"/>
            </a:br>
            <a:endParaRPr lang="en-GB" altLang="en-US" sz="1350" dirty="0"/>
          </a:p>
          <a:p>
            <a:pPr algn="just" defTabSz="685800"/>
            <a:r>
              <a:rPr lang="en-GB" altLang="en-US" sz="16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We are offering you the amazing opportunity to become </a:t>
            </a:r>
            <a:r>
              <a:rPr lang="en-GB" altLang="en-US" sz="16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5ZA’s Parent </a:t>
            </a:r>
            <a:r>
              <a:rPr lang="en-GB" altLang="en-US" sz="16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Champion!</a:t>
            </a:r>
          </a:p>
          <a:p>
            <a:pPr algn="just" defTabSz="685800"/>
            <a:endParaRPr lang="en-GB" altLang="en-US" sz="1600" dirty="0"/>
          </a:p>
          <a:p>
            <a:pPr algn="just" defTabSz="685800"/>
            <a:r>
              <a:rPr lang="en-GB" altLang="en-US" sz="1600" dirty="0">
                <a:latin typeface="Comic Sans MS" panose="030F0702030302020204" pitchFamily="66" charset="0"/>
                <a:ea typeface="Calibri" panose="020F0502020204030204" pitchFamily="34" charset="0"/>
                <a:cs typeface="Times New Roman" panose="02020603050405020304" pitchFamily="18" charset="0"/>
              </a:rPr>
              <a:t>You will be someone who will help us to build the school community as well as be a Champion for this class.</a:t>
            </a:r>
          </a:p>
          <a:p>
            <a:pPr algn="just" defTabSz="685800"/>
            <a:endParaRPr lang="en-GB" altLang="en-US" sz="1600" dirty="0">
              <a:latin typeface="Comic Sans MS" panose="030F0702030302020204" pitchFamily="66" charset="0"/>
              <a:cs typeface="Times New Roman" panose="02020603050405020304" pitchFamily="18" charset="0"/>
            </a:endParaRPr>
          </a:p>
          <a:p>
            <a:pPr algn="just" defTabSz="685800"/>
            <a:endParaRPr lang="en-GB" altLang="en-US" sz="1600" dirty="0"/>
          </a:p>
          <a:p>
            <a:pPr algn="just" defTabSz="685800"/>
            <a:r>
              <a:rPr lang="en-GB" altLang="en-US" sz="16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Responsibilities:</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Organising the year group cake sale,</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Supporting events such as discos, parties and the summer fair,</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Organising and maintaining a class WhatsApp group to deliver class messages </a:t>
            </a:r>
            <a:r>
              <a:rPr lang="en-GB" altLang="en-US" sz="1600" dirty="0" err="1">
                <a:latin typeface="Comic Sans MS" panose="030F0702030302020204" pitchFamily="66" charset="0"/>
                <a:ea typeface="Calibri" panose="020F0502020204030204" pitchFamily="34" charset="0"/>
                <a:cs typeface="Times New Roman" panose="02020603050405020304" pitchFamily="18" charset="0"/>
              </a:rPr>
              <a:t>etc</a:t>
            </a:r>
            <a:r>
              <a:rPr lang="en-GB" altLang="en-US" sz="1600" dirty="0">
                <a:latin typeface="Comic Sans MS" panose="030F0702030302020204" pitchFamily="66" charset="0"/>
                <a:ea typeface="Calibri" panose="020F0502020204030204" pitchFamily="34" charset="0"/>
                <a:cs typeface="Times New Roman" panose="02020603050405020304" pitchFamily="18" charset="0"/>
              </a:rPr>
              <a:t>,</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Organising parent reading volunteers,</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Ask for feedback from the parents,</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Liaise and feedback with/to the teacher,</a:t>
            </a:r>
            <a:endParaRPr lang="en-GB" altLang="en-US" sz="1600" dirty="0"/>
          </a:p>
          <a:p>
            <a:pPr algn="just" defTabSz="685800">
              <a:buFontTx/>
              <a:buChar char="•"/>
            </a:pPr>
            <a:r>
              <a:rPr lang="en-GB" altLang="en-US" sz="1600" dirty="0">
                <a:latin typeface="Comic Sans MS" panose="030F0702030302020204" pitchFamily="66" charset="0"/>
                <a:ea typeface="Calibri" panose="020F0502020204030204" pitchFamily="34" charset="0"/>
                <a:cs typeface="Times New Roman" panose="02020603050405020304" pitchFamily="18" charset="0"/>
              </a:rPr>
              <a:t>During the term, the champion will have the opportunity to attend </a:t>
            </a:r>
            <a:r>
              <a:rPr lang="en-GB" altLang="en-US" sz="1600" dirty="0">
                <a:latin typeface="Calibri" panose="020F0502020204030204" pitchFamily="34" charset="0"/>
                <a:ea typeface="Calibri" panose="020F0502020204030204" pitchFamily="34" charset="0"/>
                <a:cs typeface="Times New Roman" panose="02020603050405020304" pitchFamily="18" charset="0"/>
              </a:rPr>
              <a:t>‘</a:t>
            </a:r>
            <a:r>
              <a:rPr lang="en-GB" altLang="en-US" sz="1600" dirty="0">
                <a:latin typeface="Comic Sans MS" panose="030F0702030302020204" pitchFamily="66" charset="0"/>
                <a:ea typeface="Calibri" panose="020F0502020204030204" pitchFamily="34" charset="0"/>
                <a:cs typeface="Times New Roman" panose="02020603050405020304" pitchFamily="18" charset="0"/>
              </a:rPr>
              <a:t>Afternoon Tea</a:t>
            </a:r>
            <a:r>
              <a:rPr lang="en-GB" altLang="en-US" sz="1600" dirty="0">
                <a:latin typeface="Calibri" panose="020F0502020204030204" pitchFamily="34" charset="0"/>
                <a:ea typeface="Calibri" panose="020F0502020204030204" pitchFamily="34" charset="0"/>
                <a:cs typeface="Times New Roman" panose="02020603050405020304" pitchFamily="18" charset="0"/>
              </a:rPr>
              <a:t>’</a:t>
            </a:r>
            <a:r>
              <a:rPr lang="en-GB" altLang="en-US" sz="1600" dirty="0">
                <a:latin typeface="Comic Sans MS" panose="030F0702030302020204" pitchFamily="66" charset="0"/>
                <a:ea typeface="Calibri" panose="020F0502020204030204" pitchFamily="34" charset="0"/>
                <a:cs typeface="Times New Roman" panose="02020603050405020304" pitchFamily="18" charset="0"/>
              </a:rPr>
              <a:t> with SLT, this will give you the opportunity to move the school forward by sharing ideas and feeding back any issues or ideas to the school.</a:t>
            </a:r>
            <a:endParaRPr lang="en-GB" altLang="en-US" sz="1600" dirty="0"/>
          </a:p>
        </p:txBody>
      </p:sp>
      <p:pic>
        <p:nvPicPr>
          <p:cNvPr id="6" name="Picture 1" descr="Image result for parent champ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270" y="390866"/>
            <a:ext cx="1563459" cy="155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62876"/>
      </p:ext>
    </p:extLst>
  </p:cSld>
  <p:clrMapOvr>
    <a:masterClrMapping/>
  </p:clrMapOvr>
  <p:transition spd="slow" advTm="800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332656"/>
            <a:ext cx="7416824" cy="3785652"/>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Year 5 team</a:t>
            </a:r>
          </a:p>
          <a:p>
            <a:pPr algn="ctr"/>
            <a:r>
              <a:rPr lang="en-GB" sz="3600" b="1" spc="50" dirty="0" smtClean="0">
                <a:ln w="11430"/>
                <a:solidFill>
                  <a:schemeClr val="tx1"/>
                </a:solidFill>
                <a:effectLst>
                  <a:outerShdw blurRad="76200" dist="50800" dir="5400000" algn="tl" rotWithShape="0">
                    <a:srgbClr val="000000">
                      <a:alpha val="65000"/>
                    </a:srgbClr>
                  </a:outerShdw>
                </a:effectLst>
                <a:latin typeface="Berlin Sans FB Demi" panose="020E0802020502020306" pitchFamily="34" charset="0"/>
              </a:rPr>
              <a:t>Ms Edwards, Miss Ali and Mr </a:t>
            </a:r>
            <a:r>
              <a:rPr lang="en-GB" sz="3600" b="1" spc="50" dirty="0" err="1" smtClean="0">
                <a:ln w="11430"/>
                <a:solidFill>
                  <a:schemeClr val="tx1"/>
                </a:solidFill>
                <a:effectLst>
                  <a:outerShdw blurRad="76200" dist="50800" dir="5400000" algn="tl" rotWithShape="0">
                    <a:srgbClr val="000000">
                      <a:alpha val="65000"/>
                    </a:srgbClr>
                  </a:outerShdw>
                </a:effectLst>
                <a:latin typeface="Berlin Sans FB Demi" panose="020E0802020502020306" pitchFamily="34" charset="0"/>
              </a:rPr>
              <a:t>Constantinides</a:t>
            </a:r>
            <a:endParaRPr lang="en-GB" sz="3600" b="1" spc="50" dirty="0" smtClean="0">
              <a:ln w="11430"/>
              <a:solidFill>
                <a:schemeClr val="tx1"/>
              </a:solidFill>
              <a:effectLst>
                <a:outerShdw blurRad="76200" dist="50800" dir="5400000" algn="tl" rotWithShape="0">
                  <a:srgbClr val="000000">
                    <a:alpha val="65000"/>
                  </a:srgbClr>
                </a:outerShdw>
              </a:effectLst>
              <a:latin typeface="Berlin Sans FB Demi" panose="020E0802020502020306" pitchFamily="34" charset="0"/>
            </a:endParaRPr>
          </a:p>
          <a:p>
            <a:pPr algn="ctr"/>
            <a:r>
              <a:rPr lang="en-GB" sz="6000" spc="50" dirty="0" smtClean="0">
                <a:ln w="11430"/>
                <a:solidFill>
                  <a:srgbClr val="3333FF"/>
                </a:solidFill>
                <a:latin typeface="Berlin Sans FB Demi" panose="020E0802020502020306" pitchFamily="34" charset="0"/>
              </a:rPr>
              <a:t>5ZA Class Teacher</a:t>
            </a:r>
            <a:endParaRPr lang="en-GB" sz="6000" spc="50" dirty="0" smtClean="0">
              <a:ln w="11430"/>
              <a:latin typeface="Berlin Sans FB Demi" panose="020E0802020502020306" pitchFamily="34" charset="0"/>
            </a:endParaRPr>
          </a:p>
          <a:p>
            <a:pPr algn="ctr"/>
            <a:r>
              <a:rPr lang="en-GB" sz="5400" spc="50" dirty="0" smtClean="0">
                <a:ln w="11430"/>
                <a:latin typeface="Berlin Sans FB Demi" panose="020E0802020502020306" pitchFamily="34" charset="0"/>
              </a:rPr>
              <a:t>Miss Ali</a:t>
            </a:r>
            <a:endParaRPr lang="en-GB" sz="5400" spc="50" dirty="0">
              <a:ln w="11430"/>
              <a:latin typeface="Berlin Sans FB Demi" panose="020E0802020502020306" pitchFamily="34" charset="0"/>
            </a:endParaRPr>
          </a:p>
        </p:txBody>
      </p:sp>
    </p:spTree>
    <p:extLst>
      <p:ext uri="{BB962C8B-B14F-4D97-AF65-F5344CB8AC3E}">
        <p14:creationId xmlns:p14="http://schemas.microsoft.com/office/powerpoint/2010/main" val="3840632635"/>
      </p:ext>
    </p:extLst>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5940088"/>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smtClean="0">
                <a:ln w="11430"/>
                <a:solidFill>
                  <a:srgbClr val="3333FF"/>
                </a:solidFill>
                <a:effectLst>
                  <a:outerShdw blurRad="38100" dist="38100" dir="2700000" algn="tl">
                    <a:srgbClr val="000000">
                      <a:alpha val="43137"/>
                    </a:srgbClr>
                  </a:outerShdw>
                </a:effectLst>
                <a:latin typeface="Berlin Sans FB Demi" panose="020E0802020502020306" pitchFamily="34" charset="0"/>
              </a:rPr>
              <a:t>Other teaching staff</a:t>
            </a:r>
          </a:p>
          <a:p>
            <a:endParaRPr lang="en-GB" sz="2800" spc="50" dirty="0">
              <a:ln w="11430"/>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Mrs Anne </a:t>
            </a:r>
            <a:r>
              <a:rPr lang="en-GB" sz="2800" spc="50" dirty="0" err="1" smtClean="0">
                <a:ln w="11430"/>
                <a:solidFill>
                  <a:schemeClr val="tx1"/>
                </a:solidFill>
                <a:latin typeface="Berlin Sans FB Demi" panose="020E0802020502020306" pitchFamily="34" charset="0"/>
              </a:rPr>
              <a:t>Gregoriou</a:t>
            </a:r>
            <a:r>
              <a:rPr lang="en-GB" sz="2800" spc="50" dirty="0" smtClean="0">
                <a:ln w="11430"/>
                <a:solidFill>
                  <a:schemeClr val="tx1"/>
                </a:solidFill>
                <a:latin typeface="Berlin Sans FB Demi" panose="020E0802020502020306" pitchFamily="34" charset="0"/>
              </a:rPr>
              <a:t> will take the children for ICT on Friday afternoon.</a:t>
            </a:r>
          </a:p>
          <a:p>
            <a:endParaRPr lang="en-GB" sz="2800" spc="50" dirty="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Miss Therese Conway will teach Music on Friday afternoon.</a:t>
            </a:r>
            <a:endParaRPr lang="en-GB" sz="2800" spc="50" dirty="0">
              <a:ln w="11430"/>
              <a:solidFill>
                <a:schemeClr val="tx1"/>
              </a:solidFill>
              <a:latin typeface="Berlin Sans FB Demi" panose="020E0802020502020306" pitchFamily="34" charset="0"/>
            </a:endParaRPr>
          </a:p>
          <a:p>
            <a:endParaRPr lang="en-GB" sz="2800" spc="50" dirty="0" smtClean="0">
              <a:ln w="11430"/>
              <a:solidFill>
                <a:schemeClr val="tx1"/>
              </a:solidFill>
              <a:latin typeface="Berlin Sans FB Demi" panose="020E0802020502020306" pitchFamily="34" charset="0"/>
            </a:endParaRPr>
          </a:p>
          <a:p>
            <a:endParaRPr lang="en-GB" sz="2800" spc="50" dirty="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Mr </a:t>
            </a:r>
            <a:r>
              <a:rPr lang="en-GB" sz="2800" spc="50" dirty="0" err="1" smtClean="0">
                <a:ln w="11430"/>
                <a:solidFill>
                  <a:schemeClr val="tx1"/>
                </a:solidFill>
                <a:latin typeface="Berlin Sans FB Demi" panose="020E0802020502020306" pitchFamily="34" charset="0"/>
              </a:rPr>
              <a:t>Constantinides</a:t>
            </a:r>
            <a:r>
              <a:rPr lang="en-GB" sz="2800" spc="50" dirty="0" smtClean="0">
                <a:ln w="11430"/>
                <a:solidFill>
                  <a:schemeClr val="tx1"/>
                </a:solidFill>
                <a:latin typeface="Berlin Sans FB Demi" panose="020E0802020502020306" pitchFamily="34" charset="0"/>
              </a:rPr>
              <a:t> will be a regular support within the year 5 classes.</a:t>
            </a:r>
            <a:endParaRPr lang="en-GB" sz="2800" spc="50" dirty="0">
              <a:ln w="11430"/>
              <a:solidFill>
                <a:schemeClr val="tx1"/>
              </a:solidFill>
              <a:latin typeface="Berlin Sans FB Demi" panose="020E0802020502020306" pitchFamily="34" charset="0"/>
            </a:endParaRPr>
          </a:p>
          <a:p>
            <a:endParaRPr lang="en-GB" sz="3200" spc="50" dirty="0" smtClean="0">
              <a:ln w="11430"/>
              <a:solidFill>
                <a:schemeClr val="tx1"/>
              </a:solidFill>
              <a:latin typeface="Berlin Sans FB Demi" panose="020E0802020502020306" pitchFamily="34" charset="0"/>
            </a:endParaRPr>
          </a:p>
          <a:p>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672458283"/>
      </p:ext>
    </p:extLst>
  </p:cSld>
  <p:clrMapOvr>
    <a:masterClrMapping/>
  </p:clrMapOvr>
  <p:transition spd="slow" advTm="8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38784" y="533400"/>
            <a:ext cx="2971800" cy="447328"/>
          </a:xfrm>
        </p:spPr>
        <p:txBody>
          <a:bodyPr/>
          <a:lstStyle/>
          <a:p>
            <a:r>
              <a:rPr lang="en-GB" dirty="0" smtClean="0"/>
              <a:t>UNIFORM</a:t>
            </a:r>
            <a:endParaRPr lang="en-GB" dirty="0"/>
          </a:p>
        </p:txBody>
      </p:sp>
      <p:sp>
        <p:nvSpPr>
          <p:cNvPr id="7" name="Text Placeholder 6"/>
          <p:cNvSpPr>
            <a:spLocks noGrp="1"/>
          </p:cNvSpPr>
          <p:nvPr>
            <p:ph type="body" idx="2"/>
          </p:nvPr>
        </p:nvSpPr>
        <p:spPr>
          <a:xfrm>
            <a:off x="4499992" y="1268760"/>
            <a:ext cx="4010655" cy="4385154"/>
          </a:xfrm>
        </p:spPr>
        <p:txBody>
          <a:bodyPr/>
          <a:lstStyle/>
          <a:p>
            <a:r>
              <a:rPr lang="en-GB" sz="2000" b="1" u="sng" dirty="0">
                <a:latin typeface="Berlin Sans FB" panose="020E0602020502020306" pitchFamily="34" charset="0"/>
              </a:rPr>
              <a:t>Girls</a:t>
            </a:r>
            <a:endParaRPr lang="en-GB" sz="2000" dirty="0">
              <a:latin typeface="Berlin Sans FB" panose="020E0602020502020306" pitchFamily="34" charset="0"/>
            </a:endParaRPr>
          </a:p>
          <a:p>
            <a:r>
              <a:rPr lang="en-GB" sz="1800" dirty="0">
                <a:latin typeface="Berlin Sans FB" panose="020E0602020502020306" pitchFamily="34" charset="0"/>
              </a:rPr>
              <a:t>White Shirt</a:t>
            </a:r>
          </a:p>
          <a:p>
            <a:r>
              <a:rPr lang="en-GB" sz="1800" dirty="0" smtClean="0">
                <a:latin typeface="Berlin Sans FB" panose="020E0602020502020306" pitchFamily="34" charset="0"/>
              </a:rPr>
              <a:t>Royal </a:t>
            </a:r>
            <a:r>
              <a:rPr lang="en-GB" sz="1800" dirty="0">
                <a:latin typeface="Berlin Sans FB" panose="020E0602020502020306" pitchFamily="34" charset="0"/>
              </a:rPr>
              <a:t>Blue Cardigan/V neck jumper</a:t>
            </a:r>
          </a:p>
          <a:p>
            <a:r>
              <a:rPr lang="en-GB" sz="1800" dirty="0">
                <a:latin typeface="Berlin Sans FB" panose="020E0602020502020306" pitchFamily="34" charset="0"/>
              </a:rPr>
              <a:t>Dark Grey/Black Skirt or Trousers</a:t>
            </a:r>
          </a:p>
          <a:p>
            <a:r>
              <a:rPr lang="en-GB" sz="1800" dirty="0">
                <a:latin typeface="Berlin Sans FB" panose="020E0602020502020306" pitchFamily="34" charset="0"/>
              </a:rPr>
              <a:t>White/Grey/Black Tights or Socks</a:t>
            </a:r>
          </a:p>
          <a:p>
            <a:r>
              <a:rPr lang="en-GB" sz="1800" dirty="0">
                <a:latin typeface="Berlin Sans FB" panose="020E0602020502020306" pitchFamily="34" charset="0"/>
              </a:rPr>
              <a:t>Black School Shoes</a:t>
            </a:r>
          </a:p>
          <a:p>
            <a:endParaRPr lang="en-GB" sz="1800" dirty="0" smtClean="0"/>
          </a:p>
          <a:p>
            <a:r>
              <a:rPr lang="en-GB" sz="1800" b="1" u="sng" dirty="0">
                <a:latin typeface="Berlin Sans FB" panose="020E0602020502020306" pitchFamily="34" charset="0"/>
              </a:rPr>
              <a:t>Boys</a:t>
            </a:r>
            <a:endParaRPr lang="en-GB" sz="1800" dirty="0">
              <a:latin typeface="Berlin Sans FB" panose="020E0602020502020306" pitchFamily="34" charset="0"/>
            </a:endParaRPr>
          </a:p>
          <a:p>
            <a:r>
              <a:rPr lang="en-GB" sz="1800" dirty="0">
                <a:latin typeface="Berlin Sans FB" panose="020E0602020502020306" pitchFamily="34" charset="0"/>
              </a:rPr>
              <a:t>White Shirt</a:t>
            </a:r>
          </a:p>
          <a:p>
            <a:r>
              <a:rPr lang="en-GB" sz="1800" dirty="0" smtClean="0">
                <a:latin typeface="Berlin Sans FB" panose="020E0602020502020306" pitchFamily="34" charset="0"/>
              </a:rPr>
              <a:t>Royal </a:t>
            </a:r>
            <a:r>
              <a:rPr lang="en-GB" sz="1800" dirty="0">
                <a:latin typeface="Berlin Sans FB" panose="020E0602020502020306" pitchFamily="34" charset="0"/>
              </a:rPr>
              <a:t>Blue v neck jumper</a:t>
            </a:r>
          </a:p>
          <a:p>
            <a:r>
              <a:rPr lang="en-GB" sz="1800" dirty="0">
                <a:latin typeface="Berlin Sans FB" panose="020E0602020502020306" pitchFamily="34" charset="0"/>
              </a:rPr>
              <a:t>Dark Grey/Black Trousers or Shorts</a:t>
            </a:r>
          </a:p>
          <a:p>
            <a:r>
              <a:rPr lang="en-GB" sz="1800" dirty="0">
                <a:latin typeface="Berlin Sans FB" panose="020E0602020502020306" pitchFamily="34" charset="0"/>
              </a:rPr>
              <a:t>Black School Shoes</a:t>
            </a:r>
          </a:p>
          <a:p>
            <a:endParaRPr lang="en-GB"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980729"/>
            <a:ext cx="3546669" cy="3096344"/>
          </a:xfrm>
          <a:prstGeom prst="rect">
            <a:avLst/>
          </a:prstGeom>
        </p:spPr>
      </p:pic>
    </p:spTree>
    <p:extLst>
      <p:ext uri="{BB962C8B-B14F-4D97-AF65-F5344CB8AC3E}">
        <p14:creationId xmlns:p14="http://schemas.microsoft.com/office/powerpoint/2010/main" val="4239621507"/>
      </p:ext>
    </p:extLst>
  </p:cSld>
  <p:clrMapOvr>
    <a:masterClrMapping/>
  </p:clrMapOvr>
  <p:transition spd="slow" advTm="8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66737" y="5285987"/>
            <a:ext cx="8183562" cy="105251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GB" b="0" dirty="0" smtClean="0">
                <a:ln w="11430"/>
                <a:solidFill>
                  <a:schemeClr val="tx1"/>
                </a:solidFill>
                <a:effectLst/>
                <a:latin typeface="Berlin Sans FB" pitchFamily="34" charset="0"/>
              </a:rPr>
              <a:t>Before you buy school shoes, think about their suitability</a:t>
            </a:r>
          </a:p>
        </p:txBody>
      </p:sp>
      <p:pic>
        <p:nvPicPr>
          <p:cNvPr id="8195" name="Picture 2" descr="http://i.ebayimg.com/00/$(KGrHqMOKowE35(O-ektBOBJo2pknQ~~0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793" y="361884"/>
            <a:ext cx="2364257" cy="17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www.blogcdn.com/www.parentdish.co.uk/media/2011/07/balkan-gtx-jnr-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350" y="2904317"/>
            <a:ext cx="2160549" cy="14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www.comparestoreprices.co.uk/images/cl/clarks-daisy-dust-inf-black-lea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86" y="3235751"/>
            <a:ext cx="2452158" cy="16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Richter 5311 SHARK 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250" y="411445"/>
            <a:ext cx="1951784" cy="15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Princess Stardust BEAUTY 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629" y="3575813"/>
            <a:ext cx="1893846" cy="144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4"/>
          <p:cNvSpPr txBox="1">
            <a:spLocks noChangeArrowheads="1"/>
          </p:cNvSpPr>
          <p:nvPr/>
        </p:nvSpPr>
        <p:spPr bwMode="auto">
          <a:xfrm>
            <a:off x="2382883" y="4454137"/>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8204" name="TextBox 13"/>
          <p:cNvSpPr txBox="1">
            <a:spLocks noChangeArrowheads="1"/>
          </p:cNvSpPr>
          <p:nvPr/>
        </p:nvSpPr>
        <p:spPr bwMode="auto">
          <a:xfrm>
            <a:off x="5382794" y="2080222"/>
            <a:ext cx="763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dirty="0">
                <a:solidFill>
                  <a:srgbClr val="FF0000"/>
                </a:solidFill>
                <a:sym typeface="Wingdings" pitchFamily="2" charset="2"/>
              </a:rPr>
              <a:t>x</a:t>
            </a:r>
            <a:endParaRPr lang="en-GB" sz="4400" dirty="0">
              <a:solidFill>
                <a:srgbClr val="FF0000"/>
              </a:solidFill>
            </a:endParaRPr>
          </a:p>
        </p:txBody>
      </p:sp>
      <p:pic>
        <p:nvPicPr>
          <p:cNvPr id="1026" name="Picture 2" descr="Buy Crocs Classic Kids Sandals, Lime Online at johnlewis.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3174" y="1971419"/>
            <a:ext cx="2074117" cy="207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kmaxx.com/content/ebiz/tkmaxx/invt/G./j./x./26859146/26859146_lar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637" y="449066"/>
            <a:ext cx="2163321" cy="2163322"/>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Box 5"/>
          <p:cNvSpPr txBox="1">
            <a:spLocks noChangeArrowheads="1"/>
          </p:cNvSpPr>
          <p:nvPr/>
        </p:nvSpPr>
        <p:spPr bwMode="auto">
          <a:xfrm>
            <a:off x="565637" y="1749410"/>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7" name="TextBox 14"/>
          <p:cNvSpPr txBox="1">
            <a:spLocks noChangeArrowheads="1"/>
          </p:cNvSpPr>
          <p:nvPr/>
        </p:nvSpPr>
        <p:spPr bwMode="auto">
          <a:xfrm>
            <a:off x="5764588" y="331109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8" name="TextBox 5"/>
          <p:cNvSpPr txBox="1">
            <a:spLocks noChangeArrowheads="1"/>
          </p:cNvSpPr>
          <p:nvPr/>
        </p:nvSpPr>
        <p:spPr bwMode="auto">
          <a:xfrm>
            <a:off x="2786326" y="491131"/>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9" name="TextBox 14"/>
          <p:cNvSpPr txBox="1">
            <a:spLocks noChangeArrowheads="1"/>
          </p:cNvSpPr>
          <p:nvPr/>
        </p:nvSpPr>
        <p:spPr bwMode="auto">
          <a:xfrm>
            <a:off x="7916361" y="445413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20" name="TextBox 4"/>
          <p:cNvSpPr txBox="1">
            <a:spLocks noChangeArrowheads="1"/>
          </p:cNvSpPr>
          <p:nvPr/>
        </p:nvSpPr>
        <p:spPr bwMode="auto">
          <a:xfrm>
            <a:off x="4395749" y="4007256"/>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21" name="TextBox 14"/>
          <p:cNvSpPr txBox="1">
            <a:spLocks noChangeArrowheads="1"/>
          </p:cNvSpPr>
          <p:nvPr/>
        </p:nvSpPr>
        <p:spPr bwMode="auto">
          <a:xfrm>
            <a:off x="8100392" y="1371144"/>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Tree>
    <p:extLst>
      <p:ext uri="{BB962C8B-B14F-4D97-AF65-F5344CB8AC3E}">
        <p14:creationId xmlns:p14="http://schemas.microsoft.com/office/powerpoint/2010/main" val="2485596529"/>
      </p:ext>
    </p:extLst>
  </p:cSld>
  <p:clrMapOvr>
    <a:masterClrMapping/>
  </p:clrMapOvr>
  <p:transition spd="slow" advTm="8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25144"/>
            <a:ext cx="8183880" cy="10515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0" dirty="0" smtClean="0">
                <a:ln w="11430"/>
                <a:solidFill>
                  <a:schemeClr val="tx1"/>
                </a:solidFill>
                <a:effectLst>
                  <a:outerShdw blurRad="50800" dist="39000" dir="5460000" algn="tl">
                    <a:srgbClr val="000000">
                      <a:alpha val="38000"/>
                    </a:srgbClr>
                  </a:outerShdw>
                </a:effectLst>
                <a:latin typeface="Berlin Sans FB" panose="020E0602020502020306" pitchFamily="34" charset="0"/>
              </a:rPr>
              <a:t>Don’t forget to label EVERYTHING!</a:t>
            </a:r>
          </a:p>
        </p:txBody>
      </p:sp>
      <p:pic>
        <p:nvPicPr>
          <p:cNvPr id="7171" name="Picture 2" descr="http://www.nametags4u.co.uk/images/galprod79/iron%20on%20ck%20tshirt%2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92633"/>
            <a:ext cx="4532312" cy="3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hoe and Property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557" y="2860749"/>
            <a:ext cx="30194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72 Woven Sew-on Namet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682" y="796131"/>
            <a:ext cx="2400300"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34961"/>
      </p:ext>
    </p:extLst>
  </p:cSld>
  <p:clrMapOvr>
    <a:masterClrMapping/>
  </p:clrMapOvr>
  <p:transition spd="slow" advTm="8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39641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6016" y="764704"/>
            <a:ext cx="3816424" cy="6986528"/>
          </a:xfrm>
          <a:prstGeom prst="rect">
            <a:avLst/>
          </a:prstGeom>
          <a:noFill/>
        </p:spPr>
        <p:txBody>
          <a:bodyPr wrap="square" rtlCol="0">
            <a:spAutoFit/>
          </a:bodyPr>
          <a:lstStyle/>
          <a:p>
            <a:pPr algn="ctr"/>
            <a:r>
              <a:rPr lang="en-GB" sz="2800" b="1" dirty="0" smtClean="0">
                <a:latin typeface="Berlin Sans FB Demi" panose="020E0802020502020306" pitchFamily="34" charset="0"/>
              </a:rPr>
              <a:t>Year 5ZA PE</a:t>
            </a:r>
          </a:p>
          <a:p>
            <a:pPr algn="ctr"/>
            <a:endParaRPr lang="en-GB" sz="2800" b="1" dirty="0" smtClean="0">
              <a:latin typeface="Berlin Sans FB Demi" panose="020E0802020502020306" pitchFamily="34" charset="0"/>
            </a:endParaRPr>
          </a:p>
          <a:p>
            <a:pPr algn="ctr"/>
            <a:r>
              <a:rPr lang="en-GB" sz="2800" dirty="0" smtClean="0">
                <a:latin typeface="Berlin Sans FB" panose="020E0602020502020306" pitchFamily="34" charset="0"/>
              </a:rPr>
              <a:t>Outdoor PE – Tuesday afternoon </a:t>
            </a:r>
          </a:p>
          <a:p>
            <a:pPr algn="ctr"/>
            <a:endParaRPr lang="en-GB" sz="2800" dirty="0" smtClean="0">
              <a:latin typeface="Berlin Sans FB" panose="020E0602020502020306" pitchFamily="34" charset="0"/>
            </a:endParaRPr>
          </a:p>
          <a:p>
            <a:pPr algn="ctr"/>
            <a:r>
              <a:rPr lang="en-GB" sz="2800" dirty="0" smtClean="0">
                <a:latin typeface="Berlin Sans FB" panose="020E0602020502020306" pitchFamily="34" charset="0"/>
              </a:rPr>
              <a:t>Indoor </a:t>
            </a:r>
            <a:r>
              <a:rPr lang="en-GB" sz="2800" dirty="0">
                <a:latin typeface="Berlin Sans FB" panose="020E0602020502020306" pitchFamily="34" charset="0"/>
              </a:rPr>
              <a:t>PE – </a:t>
            </a:r>
            <a:r>
              <a:rPr lang="en-GB" sz="2800" dirty="0" smtClean="0">
                <a:latin typeface="Berlin Sans FB" panose="020E0602020502020306" pitchFamily="34" charset="0"/>
              </a:rPr>
              <a:t>Wednesday morning</a:t>
            </a:r>
            <a:endParaRPr lang="en-GB" sz="2800" dirty="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a:p>
            <a:pPr algn="ctr"/>
            <a:r>
              <a:rPr lang="en-GB" sz="2800" dirty="0" smtClean="0">
                <a:latin typeface="Berlin Sans FB" panose="020E0602020502020306" pitchFamily="34" charset="0"/>
              </a:rPr>
              <a:t>PE kit should be left in school for the whole week.</a:t>
            </a:r>
          </a:p>
          <a:p>
            <a:pPr algn="ctr"/>
            <a:endParaRPr lang="en-GB" sz="2800" dirty="0">
              <a:latin typeface="Berlin Sans FB" panose="020E0602020502020306" pitchFamily="34" charset="0"/>
            </a:endParaRPr>
          </a:p>
          <a:p>
            <a:pPr algn="ctr"/>
            <a:endParaRPr lang="en-GB" sz="2800" dirty="0" smtClean="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p:txBody>
      </p:sp>
    </p:spTree>
    <p:extLst>
      <p:ext uri="{BB962C8B-B14F-4D97-AF65-F5344CB8AC3E}">
        <p14:creationId xmlns:p14="http://schemas.microsoft.com/office/powerpoint/2010/main" val="1531097914"/>
      </p:ext>
    </p:extLst>
  </p:cSld>
  <p:clrMapOvr>
    <a:masterClrMapping/>
  </p:clrMapOvr>
  <p:transition spd="slow" advTm="8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2297" y="476672"/>
            <a:ext cx="5676168" cy="6196977"/>
          </a:xfrm>
          <a:prstGeom prst="rect">
            <a:avLst/>
          </a:prstGeom>
        </p:spPr>
        <p:txBody>
          <a:bodyPr wrap="square">
            <a:spAutoFit/>
          </a:bodyPr>
          <a:lstStyle/>
          <a:p>
            <a:r>
              <a:rPr lang="en-GB" sz="2400" dirty="0">
                <a:latin typeface="Berlin Sans FB" panose="020E0602020502020306" pitchFamily="34" charset="0"/>
              </a:rPr>
              <a:t>The PE kit is shorts and a t-shirt for </a:t>
            </a:r>
            <a:r>
              <a:rPr lang="en-GB" sz="2400" b="1" dirty="0">
                <a:latin typeface="Berlin Sans FB" panose="020E0602020502020306" pitchFamily="34" charset="0"/>
              </a:rPr>
              <a:t>indoor </a:t>
            </a:r>
            <a:r>
              <a:rPr lang="en-GB" sz="2400" b="1" dirty="0" smtClean="0">
                <a:latin typeface="Berlin Sans FB" panose="020E0602020502020306" pitchFamily="34" charset="0"/>
              </a:rPr>
              <a:t>PE.  </a:t>
            </a:r>
            <a:r>
              <a:rPr lang="en-GB" sz="2400" dirty="0" smtClean="0">
                <a:latin typeface="Berlin Sans FB" panose="020E0602020502020306" pitchFamily="34" charset="0"/>
              </a:rPr>
              <a:t>For </a:t>
            </a:r>
            <a:r>
              <a:rPr lang="en-GB" sz="2400" b="1" dirty="0" smtClean="0">
                <a:latin typeface="Berlin Sans FB" panose="020E0602020502020306" pitchFamily="34" charset="0"/>
              </a:rPr>
              <a:t>outdoor PE </a:t>
            </a:r>
            <a:r>
              <a:rPr lang="en-GB" sz="2400" dirty="0" smtClean="0">
                <a:latin typeface="Berlin Sans FB" panose="020E0602020502020306" pitchFamily="34" charset="0"/>
              </a:rPr>
              <a:t>the P.E. kit is blue tracksuit/jogging bottoms, tracksuit top/sweatshirt, white T-shirt </a:t>
            </a:r>
            <a:r>
              <a:rPr lang="en-GB" sz="2400" dirty="0">
                <a:latin typeface="Berlin Sans FB" panose="020E0602020502020306" pitchFamily="34" charset="0"/>
              </a:rPr>
              <a:t>and </a:t>
            </a:r>
            <a:r>
              <a:rPr lang="en-GB" sz="2400" dirty="0" smtClean="0">
                <a:latin typeface="Berlin Sans FB" panose="020E0602020502020306" pitchFamily="34" charset="0"/>
              </a:rPr>
              <a:t>trainers/plimsolls. </a:t>
            </a:r>
          </a:p>
          <a:p>
            <a:endParaRPr lang="en-GB" sz="2400" dirty="0">
              <a:latin typeface="Berlin Sans FB" panose="020E0602020502020306" pitchFamily="34" charset="0"/>
            </a:endParaRPr>
          </a:p>
          <a:p>
            <a:r>
              <a:rPr lang="en-GB" sz="2400" dirty="0" smtClean="0">
                <a:latin typeface="Berlin Sans FB" panose="020E0602020502020306" pitchFamily="34" charset="0"/>
              </a:rPr>
              <a:t>We </a:t>
            </a:r>
            <a:r>
              <a:rPr lang="en-GB" sz="2400" dirty="0">
                <a:latin typeface="Berlin Sans FB" panose="020E0602020502020306" pitchFamily="34" charset="0"/>
              </a:rPr>
              <a:t>encourage bare foot work for gymnastics for safety and high quality</a:t>
            </a:r>
            <a:r>
              <a:rPr lang="en-GB" sz="2400" dirty="0" smtClean="0">
                <a:latin typeface="Berlin Sans FB" panose="020E0602020502020306" pitchFamily="34" charset="0"/>
              </a:rPr>
              <a:t>. </a:t>
            </a:r>
          </a:p>
          <a:p>
            <a:endParaRPr lang="en-GB" sz="2400" dirty="0">
              <a:latin typeface="Berlin Sans FB" panose="020E0602020502020306" pitchFamily="34" charset="0"/>
            </a:endParaRPr>
          </a:p>
          <a:p>
            <a:r>
              <a:rPr lang="en-GB" sz="2400" b="1" u="sng" dirty="0" smtClean="0">
                <a:latin typeface="Berlin Sans FB" panose="020E0602020502020306" pitchFamily="34" charset="0"/>
              </a:rPr>
              <a:t>No jewellery or </a:t>
            </a:r>
            <a:r>
              <a:rPr lang="en-GB" sz="2400" b="1" u="sng" dirty="0" err="1" smtClean="0">
                <a:latin typeface="Berlin Sans FB" panose="020E0602020502020306" pitchFamily="34" charset="0"/>
              </a:rPr>
              <a:t>wrirst</a:t>
            </a:r>
            <a:r>
              <a:rPr lang="en-GB" sz="2400" b="1" u="sng" dirty="0" smtClean="0">
                <a:latin typeface="Berlin Sans FB" panose="020E0602020502020306" pitchFamily="34" charset="0"/>
              </a:rPr>
              <a:t> bands are </a:t>
            </a:r>
            <a:r>
              <a:rPr lang="en-GB" sz="2400" b="1" u="sng" dirty="0">
                <a:latin typeface="Berlin Sans FB" panose="020E0602020502020306" pitchFamily="34" charset="0"/>
              </a:rPr>
              <a:t>allowed for PE.</a:t>
            </a:r>
            <a:endParaRPr lang="en-GB" sz="2400" b="1" u="sng" dirty="0" smtClean="0">
              <a:effectLst/>
              <a:latin typeface="Berlin Sans FB" panose="020E0602020502020306" pitchFamily="34" charset="0"/>
            </a:endParaRPr>
          </a:p>
          <a:p>
            <a:endParaRPr lang="en-GB" sz="2400" dirty="0" smtClean="0">
              <a:latin typeface="Berlin Sans FB" panose="020E0602020502020306" pitchFamily="34" charset="0"/>
            </a:endParaRPr>
          </a:p>
          <a:p>
            <a:r>
              <a:rPr lang="en-GB" sz="2400" dirty="0" smtClean="0">
                <a:latin typeface="Berlin Sans FB" panose="020E0602020502020306" pitchFamily="34" charset="0"/>
              </a:rPr>
              <a:t>It </a:t>
            </a:r>
            <a:r>
              <a:rPr lang="en-GB" sz="2400" dirty="0">
                <a:latin typeface="Berlin Sans FB" panose="020E0602020502020306" pitchFamily="34" charset="0"/>
              </a:rPr>
              <a:t>is important every child takes part in PE and wears the appropriate kit. Please ensure your child has their PE kit in school on the relevant days.</a:t>
            </a:r>
            <a:endParaRPr lang="en-GB" sz="2400" dirty="0">
              <a:effectLst/>
              <a:latin typeface="Berlin Sans FB" panose="020E0602020502020306" pitchFamily="34" charset="0"/>
            </a:endParaRPr>
          </a:p>
        </p:txBody>
      </p:sp>
      <p:pic>
        <p:nvPicPr>
          <p:cNvPr id="8199" name="Picture 7" descr="http://www.wynsors.com/images/0775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610918"/>
            <a:ext cx="1640452" cy="849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88" y="894715"/>
            <a:ext cx="1757772" cy="198163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97" y="3488161"/>
            <a:ext cx="1934226" cy="1934226"/>
          </a:xfrm>
          <a:prstGeom prst="rect">
            <a:avLst/>
          </a:prstGeom>
        </p:spPr>
      </p:pic>
    </p:spTree>
    <p:extLst>
      <p:ext uri="{BB962C8B-B14F-4D97-AF65-F5344CB8AC3E}">
        <p14:creationId xmlns:p14="http://schemas.microsoft.com/office/powerpoint/2010/main" val="3042568319"/>
      </p:ext>
    </p:extLst>
  </p:cSld>
  <p:clrMapOvr>
    <a:masterClrMapping/>
  </p:clrMapOvr>
  <p:transition spd="slow" advTm="8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VFBUVFBQUFBQVFBQVFBUUFBQXFhQUFBQYHCggGBolHBQUITEhJSkrLi4uFx8zODMsNygtLisBCgoKDg0OGxAQGywkHyQsLCwsLCwsLCwsLCwsLCwsLCwsLCwsLCwsLCwsLSwsLCwsLCwsLCwsLCwsLCwsLC8sLP/AABEIAMIBAwMBIgACEQEDEQH/xAAcAAABBQEBAQAAAAAAAAAAAAADAAECBAUGBwj/xABCEAACAQIDAwcJBQYGAwAAAAAAAQIDEQQhMQUSUQZBYXGhsdEHEyJSU4GRksEWIzJC8ENigqLS4RQVcpPC8TNUsv/EABoBAAMAAwEAAAAAAAAAAAAAAAABAgMEBQb/xAAvEQACAgECBQMDAwQDAAAAAAAAAQIRAwQhEhMxUZFBUmEFFCJxgdEjseHxFTJC/9oADAMBAAIRAxEAPwC3SgXKUCNKBapwIEPTgWIRFCAeERjFCIaERQiGjEAFGIaMRRiGjEAGjEJGJKMScYgAyiTUSSiTURgRUSSiTUSSiAEFEdRCKI6iAEN0Vgm6JgAOwrBMhWAAdhrBd0awACcSLiGcSLiAAXEg4h3Ei4jAryiDlEsuIOUQEVZRBTgW5RBSiAFCpAqVYGpUgVatMAMx0xFp0xABnU4FmESFOJYgiRk4RDwRGEQ0EACk1FNvJJNt9C1POsVy8xDk/NRhGN3a6bbV8r5nX8sK+5halsnO1NfxPPsueXV4pXszq/TtJDKnKatGnqs7hsjdfLrGcaa/g/uR+2+N9pFdVOJzqHiddaHT+1Gk9Tk7nQ/bPG+2/kh4Eftnjfbv5YeBz85Cii1o8HsXgXPydzoPtjjfby+EPAPQ5UYySu8RPW3Mu5HNpF2jVW5bg7lPR4UtoLwiHqMnuZuz5RYn29T5mVcVygxNl9/Vu368jL/xCvoyDe/LJPLvZL02NL/qvCLjlk31Zo/55if/AGK3+5LxC0NqYmTt5+r/ALkvErUcJf8AE7dWpbp7sfwr3vNmRYcVbwXhGKU8l7SfknX2rVhl52tOXBVJtLrzK0MbUlaU5zb6ZN2z5rvIfEV3oufW2Wv1B1JqLS1yBaePFdLwPmtKmyzDFSX5pfFk3j6i0nP5mVlO+kW/gg8aTeqsU8S7C5vyEjtOrz1J/NLxIz2jVaf3k9fWlll19IlRQN0snpz/ABsLkx7IOd8lmG0Ktk/OTzS/PLxH/wAwq+1qfPLxK6jZJcEkM0VyMfZeDWead9WWP8wq+1qfPLxFLG1bf+Sp88vErxAYupZxfM7pi5MOyKWSb9WXv8zrLSrUz/fl4ko7axC/bVPmZQqr8PX9GSlET0+N/wDleAWafdlvF7fxKhlWqarR562+pveT/bVWtUq06s3NRjGactU27NJ8Dka8bxa46G75M8sVVXGlf4TSOfr9PCOFtRXg6GjyylJJs9EnEr1IlySATiedOqUnAQdxEAGRBFiCBwQeCJGEgg8UDgg8UAHJeUSranRj61Rv4RfiefYtpZJWvbN6vI7vyoRtSoy4Tfav7Hn9eSvdZ5X6j0f0uuR+7OXq1+ZCTH3gN7sNu5HURqNURgESGhEJYyJESY8USiKMR0iqMTYqcG2XamGlC7hmtZRb5+MfAhgY+kjU3RSin1J5jT2KWExEZZLVap5NfEsTdut9nSVK2BTe9zx4ZPquixhbKEnwve+vxBQZcsyrYUKNnfmXO+8q0oupUvzJ5DTqSqNRRqYXC7keniVVGK66isGj2WB3JxkKjHxWxSQJFi+dgdgoGwb1IyJjWHQrIWKu1F6HU0XJFbHL0H7u8mjJCW5ClU3oRfBpPu+pYjoyhhH93Lokn2otYl2hL9asmi31JPgzQ5D1ksfTtpONSn2OXfEzKmnHK3wG5PV9zE4aSyXnY/CUrPsZrauPFhkvg29JtJP5PaGgM0WZIFNHkDulVxHCOIgAxIIsQQOCDwRIwkEGiiEEGggA8/8AKjis6dPmUZSa6W7LuZwEK2W7JWS0eZ1HL3GqWLqLXd3YL3LP6nMuDZ6nQ4+HBE5Wef5uwmGw7lmWJYd83bkApJoNvs30macmrJRw8iccNIiqvQgka37q7TIrMbof/Dy0sSjhZEoYjoXaEjiegoh0SwVKzbZZqVGnlol2g41cuYaWI6EOrIajYsJJpveyuCxdKV2o6PPXIsUq98rLrCRm97dtfLXoANhsHTjBaq7WfgH89nqrW7R1ATikGwqT3Ib64okqi4om4LgQaXDuAnhiFjVjxQPfV9UR3EPJLh0CodR7iclzDXBOj+siPm309ow4E/UnVkl3LpfAr4+Xo24/QLGnnm3z21HrUU11dFxUWopepRo0/u5/rRXLUoqUVd62Yo0308/FdhONP39xLKpXuZ+Ke9ktL9nBFeU3Tmn6rhJe7P6GxUo2z1fMZu0FfTgn3mKatM2cM/ySR7vGV0mudJ/HMhJA9kz3qFF8aVN/GCDSR4tqmd4C0Ik0IQGJBB4IHBB4IkYSCDLLMhBFfbWI83h6s+EJW62rLvGlboTdI8g2pU36lSb1lOT+LZSZKrJ9CBJntMceGKRwJtuVhUSsRiSMyMD6iRJIjukkWiWGpkwcCxCNyuhLCUeBOtSW7kKhHMsuldZE3uQZ0ImphoZX5yq6NmXMNF2KkKyRJj2EiAQ0XcHKISWWYnmAMCxNMI0O4lWQQsM0SGYAQaHRKw1gKQOSJQQ8kPAllIEm1Kz0ehXxdFXv0fqxcgrq75m+xlXFPNdT70QZ8b/I9W5JVN7BUHe9qaj8rcfoackYHk9q72Cj+7OpH+be/wCR0MkeMzx4csl8s9JB3FMC0ImxGIoxIIPBAoIsQRIwkEc75QcRu4Xd9eSXuWf0R0kEcV5R6t5UoZZJya63ZdzNrRQ488V8/wBjDqJcONs88qvMaKDVKebFGkevijgykhoxJbpJRHSMiRisioklElEMoFpENgkgtN2JKmKxVENl6jZ5luMUZtCbRpU5XMclQ0xp00wkYCcRIgTHaIpEhgExEKb5gtiMlzhYApoeOaJzV1chFWKvYn1IyiINu3BuAJjZEYkRYxkZCgSaGSzEykNCKu+v6AMTl2r6/QPuek+lLsIV4EmaHVHceTWp9zVj6tW9v9UV/SzrZI4byZ1fTrx4xhL4Np//AEju5I8lr41qJHodO7xoFYRKwjUM5iwQeCBQQeCIALBHmvLjFKWJqJfkio9n92elxPHtt11KpVk/zTfedX6TC8rl2Rpa6VQozfPX1zG3iASB6aJxGh94Vwqot5kXTMiItCiFiwaRNIsiQaJNwBwLlCrbLJobMbKqRZw9WzDuinmRnQ3SeJPYVlqEk0PYq0J2LmqMMlTKuwbGTJNDWAkmhA1kGhBtrdzvqhPYpMi0Q3ewPUouLzQEE+wmKLHlEVhANdgMkRsGkgaLTAixRlmS3biUcwKQ8VlbjkQrw9Bpcyy60TrL0opDpXIaM0XRq+TepbFOLf4qUl8HF/RnpUkeXci3u4yi9L78X8kj1Nnmfqkaz/qkd/SO8YKwiTQjnGyYsEHggMCxAkYDalfcoVJ8IS+NsjzjZ3JqeJpVaq0pWuvzO922lzpJHa8tK+7hWvWlGPu1fca3k6oWwu8/z1JNdSSj3pnT0uV4MDyLq2kambGsuThfY8Xxmz5U3no9HxAxizv/ACibAlQlv01ehN3t7OfPHqeq96OJVJ3PQabNHNBSicfNjljlwyI0qjQfVCr0d1Zgqc7G2jVY7gJIK5jJGRENjJBIyIRRNoolhYYhovU6snroZqZpYW8rX0SMWRJKxJB5YFtXSY0ItZNFzDVWmXamFUs+c05ZWtpDqmY842B2NDEYWxTcTJGSaBoHYlSqOLusmM0JFEm7hcTGst2a9JdvSijtHZ7hms48SlCbTTWTWjOiwOKVWLUrX0kuPSjVmnifFHp2KOegNONi5tDAunL916Mq1GZ4yUt0NApEWiUkRkZEMh0hW7oio3DOysDYygqz3op6p2fSa+GS3bwV29Fr1mVtCFnGS/Vi1QzV1Lda5tNUKatWWgmwW4Yui37ZJ++W6+89aaPHsPPdqRlf8NSMm+p3PYmef+sR/qRfwd7Qu4MGIkMcg3jEgWIFeAeBIHLcvK13Sp/6pvuXczX8nW3U4rDTdmruk+KbbcetXb6uo4/lbX3sVUz/AAqMV0ZLLtZnYbEShJSi2nFpprVNaM70NMp6SMX67nP5rWZv9j3LaGChWpyp1FeMlZrua6VqeM7V2NPC15U5aaxlbKceZ/rpPWOTO2o4qipaTVlUjwlxXQ9V/Yjyn2KsVRcdJxu6cuD4PoZpaPUS02Rxl09f5M2pwLNC119Dw/HXcncAjUx9FxluyTUk3GSeqa4mfuZnqoSTWxwJKtmTpRuG/wAMwO7YJCRmRhkgnmbAZIOqbJUsO28kPirqQQoUXJpG3QpbqtYlgMFu5vUsyjxNPLm4nSLigW4i5hamViqkucNh7XNee6G1Ze8xvGfjMC1mtDboxyJOKeT0NaOZxZByMokLGztHZ+7mtDJnE38eRTVoloYLhqjhNSXvAsdMtq0B0tWkq0PddHOVadm4vJo3diYjLd4ENs4RSvOOq1Rp4p8ubg+hSMKC49IzgrkrCmjcLSIuNhVGDw9W6s+YlJlVuMHtD8N7aPsI3Vr8UWJVL3TSaAQp30yS/VgTpblxTbpFdU7pvPLNdh7Dsqtv0KUvWpwf8queT1LKT5rx8T0rkhU3sHR6Iyj8s5I431dXCMvk7Gh2k4muIYRwTpGFBliDKsGD2pX3KFWS1UJNddshJW6E3SPONoV9+tUn61ST913bssCuBjIkmesrhSj2Rx4u7Z0HJjbEsNVU1nF5Tj60fHnR7DhcRGpCM4O8ZJNPoZ4LSkdvyF5Q+al5mo/u5v0W/wAk39H3+852u0vGuOPVG5p8tfizS8oHJjzsXXor00vvIr80VpJdK7uo8wnRmtU17j6FOD5WbF81J1If+OTzXNGXDqfMH0zW1/Sl+38GHX6e1zIr9TzaOYRUXwNPE4FSzhk+HMVoR5nqegjO+hxtmSwi3nY3KFGK6zFppxd0aFDafM17zDmUpdCKou+cSebFiKsbaodY2C6e5mZj60W7IwQg5PoO9gu9fnHUwOGj6NwypGRpILNbBYjRGhY5xtx/7L2C2lzS+JqZML6xEzXyasZO0Nl6uOfQaGTV09RU5cWYYScHaE0ctOBA2do4HnijJqRtkdLHkUlsINgK7hNPmvn1G+5LXjqcubOzMXvLdlqtGYdRjv8AJBRW2lhN170fwvsM1a+86Xet9UYu0cPuvJei9H9CsOS/xZS7Gco2k+v6BMl+L4FedS7TWt9Cyo7z+pty+Skr2RGEbvoJum/AsuCSy0/WoOLNac7OhixcK+SpVb3o36TvPJ9UvhWvVqyXV6MX3tnC4mP4Xwf0/sdb5Oqno14cJQl8ykv+KNL6ir019mjZ0zrN+x2QiNxHnDpnP02ZXK/E7uFmr2cnGK6c8+40KciWJwlOrHdqRU48GPHJRkpP0FNWmjyqDCxR6PDkxhbW80l1OXiNLkhhnopx6peJ2P8Aksbe6ZpfayXqefwZYpTO1fIik9Kk18rIvkOvy1vjBfRmRfUML/0L7eZuciOUHnYqjUf3kV6Lf54r6ruOnxFCM4uE1eMlZpnAYfkjVpyUqdWN4tNOzTTR3eCqycF5yynb0rPK/FHL1PL4+PE/8G5j4qqR5ttzZ7w9bcbyecHb8UfFaMoYjDKa6eJ6dt3ZkcRScXbeWcG+aXgzg5bCxcf2N+qpF/U6+l10ZQXE6ku/qcfVaKSncFaOflRktV7xSR0Edl4la0J+7df1GxGyptZ0ai6oN9xurV436ryjUenyLrF+DBsmVq0czWqbNnHNRl1OEl3oBTwMpSvL0YrS5njlj1sxSxy7DYWnkWaUGXVTppWuivVwnPGSfvMPMUmJxaJVsJKyZRnFo2sLO8fS1jqiVlJWksjGsrjsxNGZg8Y45PNGzTmmrrPIpVdnxecWSwzlB2adviRk4Z7x6io0E7rMo4rBR1SLHn7EVieJijxRdoKMTEULcwOF07o3am7JPwMzFYRxzWa/XMbcMt7MC7Ce9G/OlmQi73jLR83AFgsStNMi1vpK/wD2YmmnQ0n0MLF4Ddk+DzGps06/p66cyKFSi0Z+Y2qZ0MWDhVvqPIB5wLZlSqmmyTOPicop8Hc3/J7W++qx401L5ZL+pnPVZ/dyXQaHIivbGR4TpSjfp1/4ow6pcWmmh49ssWeluQgTkOeZOqc3SmXKcjKpVC7SmQBoQkHhIpU5liEhjLkZBYsqQkHjIALMZBYyK0ZBIsALCkSTAxkTTAAqZJMEmTTAAiHsuBBMkmACdGL1jF+5EJYCk9acH/BHwDJkh8TXRipFOWyqD/ZQ+VA3sWh7KPwNARXNn3fkXBHsjNlsLDv9mvjJdzIS5O4d/kfzz8TVEVz8nuflk8rH7V4Md8m6HCS6py8SP2Xofv8Azs2hD+4y+5+Sft8XtXgw/stR41F/H4oj9lKPrVfmj/Sbwh/c5vcw+2xe1eDnp8kaXr1Ov0P6QE+R0HrVqdGUfA6dkJMpavN7hLTYk7UUctPkZT9rU/l8Ab5F0/a1P5fA6psFJj+7ze5l8qHY5j7G0/a1PhHwBz5G0/aVP5fA6iTAzkL7rN7mHKh2OZnyNpWa35589o+A2z+StGhUjUjKo3G+6m1bNW0SzOhnMrVagPU5WqcnQuVC7oTmMV3UEYDIc3SLlEQiBlymWYCEMA8Q0BCAA0QiEIACRCIQgAmiaGEMCaJoQhASRNCEMBxCEIBCEIAEIQgAQhCACLISEIYApA5CEMAUgMxCARWqFWqMIYFZiEIQz//Z">
            <a:hlinkClick r:id="rId2"/>
          </p:cNvPr>
          <p:cNvSpPr>
            <a:spLocks noChangeAspect="1" noChangeArrowheads="1"/>
          </p:cNvSpPr>
          <p:nvPr/>
        </p:nvSpPr>
        <p:spPr bwMode="auto">
          <a:xfrm>
            <a:off x="53975"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7" y="618471"/>
            <a:ext cx="2664296" cy="354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img.dooyoo.co.uk/GB_EN/315/books-and-magazines/printed-books/oxford-reading-tree-stage-2-storybooks-a-new-dog-roderick-h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725" y="3256580"/>
            <a:ext cx="2360696" cy="23606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316" y="2924944"/>
            <a:ext cx="2999080" cy="3539430"/>
          </a:xfrm>
          <a:prstGeom prst="rect">
            <a:avLst/>
          </a:prstGeom>
          <a:noFill/>
        </p:spPr>
        <p:txBody>
          <a:bodyPr wrap="square" rtlCol="0">
            <a:spAutoFit/>
          </a:bodyPr>
          <a:lstStyle/>
          <a:p>
            <a:r>
              <a:rPr lang="en-GB" sz="2800" b="1" dirty="0" smtClean="0">
                <a:latin typeface="Berlin Sans FB" panose="020E0602020502020306" pitchFamily="34" charset="0"/>
              </a:rPr>
              <a:t>Accelerated reading books</a:t>
            </a:r>
          </a:p>
          <a:p>
            <a:endParaRPr lang="en-GB" sz="2800" b="1" dirty="0">
              <a:latin typeface="Berlin Sans FB" panose="020E0602020502020306" pitchFamily="34" charset="0"/>
            </a:endParaRPr>
          </a:p>
          <a:p>
            <a:r>
              <a:rPr lang="en-GB" sz="2800" b="1" dirty="0" smtClean="0">
                <a:latin typeface="Berlin Sans FB" panose="020E0602020502020306" pitchFamily="34" charset="0"/>
              </a:rPr>
              <a:t>Books should be regularly changed and be in school daily.</a:t>
            </a:r>
          </a:p>
          <a:p>
            <a:endParaRPr lang="en-GB" sz="2800" b="1" dirty="0">
              <a:latin typeface="Berlin Sans FB" panose="020E0602020502020306" pitchFamily="34" charset="0"/>
            </a:endParaRPr>
          </a:p>
        </p:txBody>
      </p:sp>
      <p:sp>
        <p:nvSpPr>
          <p:cNvPr id="9" name="TextBox 8"/>
          <p:cNvSpPr txBox="1"/>
          <p:nvPr/>
        </p:nvSpPr>
        <p:spPr>
          <a:xfrm>
            <a:off x="5292080" y="4278448"/>
            <a:ext cx="3528391" cy="2677656"/>
          </a:xfrm>
          <a:prstGeom prst="rect">
            <a:avLst/>
          </a:prstGeom>
          <a:noFill/>
        </p:spPr>
        <p:txBody>
          <a:bodyPr wrap="square" rtlCol="0">
            <a:spAutoFit/>
          </a:bodyPr>
          <a:lstStyle/>
          <a:p>
            <a:r>
              <a:rPr lang="en-GB" sz="2800" dirty="0" smtClean="0">
                <a:latin typeface="Berlin Sans FB" panose="020E0602020502020306" pitchFamily="34" charset="0"/>
              </a:rPr>
              <a:t>Please make a comment in the reading diary and sign to say you have heard your child read.</a:t>
            </a:r>
          </a:p>
          <a:p>
            <a:endParaRPr lang="en-GB" sz="2800" b="1" dirty="0">
              <a:latin typeface="Berlin Sans FB" panose="020E0602020502020306"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77201"/>
            <a:ext cx="2711133" cy="2259278"/>
          </a:xfrm>
          <a:prstGeom prst="rect">
            <a:avLst/>
          </a:prstGeom>
        </p:spPr>
      </p:pic>
    </p:spTree>
    <p:extLst>
      <p:ext uri="{BB962C8B-B14F-4D97-AF65-F5344CB8AC3E}">
        <p14:creationId xmlns:p14="http://schemas.microsoft.com/office/powerpoint/2010/main" val="158297539"/>
      </p:ext>
    </p:extLst>
  </p:cSld>
  <p:clrMapOvr>
    <a:masterClrMapping/>
  </p:clrMapOvr>
  <p:transition spd="slow" advTm="800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08">
      <a:dk1>
        <a:sysClr val="windowText" lastClr="000000"/>
      </a:dk1>
      <a:lt1>
        <a:sysClr val="window" lastClr="FFFFFF"/>
      </a:lt1>
      <a:dk2>
        <a:srgbClr val="666666"/>
      </a:dk2>
      <a:lt2>
        <a:srgbClr val="D2D2D2"/>
      </a:lt2>
      <a:accent1>
        <a:srgbClr val="FFFF0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TotalTime>
  <Words>591</Words>
  <Application>Microsoft Office PowerPoint</Application>
  <PresentationFormat>On-screen Show (4:3)</PresentationFormat>
  <Paragraphs>154</Paragraphs>
  <Slides>15</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Arial</vt:lpstr>
      <vt:lpstr>Berlin Sans FB</vt:lpstr>
      <vt:lpstr>Berlin Sans FB Demi</vt:lpstr>
      <vt:lpstr>Calibri</vt:lpstr>
      <vt:lpstr>CCW Cursive Writing 1</vt:lpstr>
      <vt:lpstr>Comic Sans MS</vt:lpstr>
      <vt:lpstr>Times New Roman</vt:lpstr>
      <vt:lpstr>Verdana</vt:lpstr>
      <vt:lpstr>Wingdings</vt:lpstr>
      <vt:lpstr>Wingdings 2</vt:lpstr>
      <vt:lpstr>XCCW Joined 1a</vt:lpstr>
      <vt:lpstr>Aspect</vt:lpstr>
      <vt:lpstr>Microsoft PowerPoint Presentation</vt:lpstr>
      <vt:lpstr>PowerPoint Presentation</vt:lpstr>
      <vt:lpstr>PowerPoint Presentation</vt:lpstr>
      <vt:lpstr>PowerPoint Presentation</vt:lpstr>
      <vt:lpstr>UNIFORM</vt:lpstr>
      <vt:lpstr>Before you buy school shoes, think about their suitability</vt:lpstr>
      <vt:lpstr>Don’t forget to label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jbrigg</dc:creator>
  <cp:lastModifiedBy>Sean Smith</cp:lastModifiedBy>
  <cp:revision>52</cp:revision>
  <dcterms:created xsi:type="dcterms:W3CDTF">2014-09-14T17:33:40Z</dcterms:created>
  <dcterms:modified xsi:type="dcterms:W3CDTF">2018-09-25T14:31:57Z</dcterms:modified>
</cp:coreProperties>
</file>