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6" r:id="rId4"/>
    <p:sldId id="258" r:id="rId5"/>
    <p:sldId id="259" r:id="rId6"/>
    <p:sldId id="260" r:id="rId7"/>
    <p:sldId id="264" r:id="rId8"/>
    <p:sldId id="265" r:id="rId9"/>
    <p:sldId id="279" r:id="rId10"/>
    <p:sldId id="261" r:id="rId11"/>
    <p:sldId id="269" r:id="rId12"/>
    <p:sldId id="270" r:id="rId13"/>
    <p:sldId id="281" r:id="rId14"/>
    <p:sldId id="283" r:id="rId15"/>
    <p:sldId id="282" r:id="rId16"/>
    <p:sldId id="271" r:id="rId17"/>
    <p:sldId id="272" r:id="rId18"/>
    <p:sldId id="273" r:id="rId19"/>
    <p:sldId id="274" r:id="rId20"/>
    <p:sldId id="275" r:id="rId21"/>
    <p:sldId id="276" r:id="rId22"/>
    <p:sldId id="278"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63" autoAdjust="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3DCEC-C4A5-45B7-8167-9A40FB332FAE}" type="datetimeFigureOut">
              <a:rPr lang="en-GB" smtClean="0"/>
              <a:t>17/10/2018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E9CDB-3736-4BBC-9B56-A5F450090E13}" type="slidenum">
              <a:rPr lang="en-GB" smtClean="0"/>
              <a:t>‹#›</a:t>
            </a:fld>
            <a:endParaRPr lang="en-GB"/>
          </a:p>
        </p:txBody>
      </p:sp>
    </p:spTree>
    <p:extLst>
      <p:ext uri="{BB962C8B-B14F-4D97-AF65-F5344CB8AC3E}">
        <p14:creationId xmlns:p14="http://schemas.microsoft.com/office/powerpoint/2010/main" val="304655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11" name="Slide Number Placeholder 10"/>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17/10/2018</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transition spd="slow" advTm="8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2B48427-14B3-49FD-B8B1-B3E45B212A83}" type="datetimeFigureOut">
              <a:rPr lang="en-GB" smtClean="0"/>
              <a:t>17/10/2018</a:t>
            </a:fld>
            <a:endParaRPr lang="en-GB"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979C781-BB74-4140-9A0B-3431A9E3239E}"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8000">
    <p:pull/>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spag.com/" TargetMode="External"/><Relationship Id="rId2" Type="http://schemas.openxmlformats.org/officeDocument/2006/relationships/hyperlink" Target="https://www.mymaths.co.uk/"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google.co.uk/imgres?imgurl=http://images.clipartlogo.com/files/ss/thumb/460/46002013/cartoon-vector-outline_small.jpg&amp;imgrefurl=http://www.clipartlogo.com/premium/detail/illustration-of-human-faced_43483672.html&amp;docid=NCIhvf9RZuyNIM&amp;tbnid=tzcAWIF4MBsHDM:&amp;w=125&amp;h=83&amp;ei=ML3NUsPsJ8XV0QWlsIHoDQ&amp;ved=0CAIQxiAwAA&amp;iact=c" TargetMode="External"/><Relationship Id="rId7" Type="http://schemas.openxmlformats.org/officeDocument/2006/relationships/hyperlink" Target="http://www.google.co.uk/url?sa=i&amp;rct=j&amp;q=&amp;esrc=s&amp;source=images&amp;cd=&amp;cad=rja&amp;docid=Teb3te8mnV_JKM&amp;tbnid=ToljwUR9INBI5M:&amp;ved=0CAUQjRw&amp;url=http://www.fotosearch.com/clip-art/eye.html&amp;ei=AZPNUoqVBNCa0QXdxoGoBA&amp;bvm=bv.58187178,d.ZG4&amp;psig=AFQjCNGK6j1Dkh4dVJSzNqOpP6bju2s1tA&amp;ust=1389290594722317" TargetMode="Externa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www.google.co.uk/url?sa=i&amp;rct=j&amp;q=&amp;esrc=s&amp;source=images&amp;cd=&amp;cad=rja&amp;docid=ieya8maXPcFJSM&amp;tbnid=cqYhq8vIX4vGTM:&amp;ved=0CAUQjRw&amp;url=http://tatoobild.com/praying/praying-hands-2-black-and-white.html&amp;ei=UcHNUqOUHOy20QW8n4DoDw&amp;psig=AFQjCNFxMf-IZ_N3Gzpawmmfb2JH48p0-A&amp;ust=1389302383412425" TargetMode="External"/><Relationship Id="rId10" Type="http://schemas.openxmlformats.org/officeDocument/2006/relationships/image" Target="../media/image31.png"/><Relationship Id="rId4" Type="http://schemas.openxmlformats.org/officeDocument/2006/relationships/image" Target="../media/image28.jpeg"/><Relationship Id="rId9" Type="http://schemas.openxmlformats.org/officeDocument/2006/relationships/hyperlink" Target="http://www.google.co.uk/url?sa=i&amp;rct=j&amp;q=&amp;esrc=s&amp;source=images&amp;cd=&amp;cad=rja&amp;docid=k5D72i-GS3INvM&amp;tbnid=5tRhcJOLQ9dW-M:&amp;ved=0CAUQjRw&amp;url=http://icons.mysitemyway.com/legacy-icon/018016-blue-retro-rusted-grunge-icon-symbols-shapes-check-mark/&amp;ei=3rbNUsmACfSS0QXiqYAw&amp;psig=AFQjCNFv_zR_jWCjzA4cGPS6fTIiAmfx0w&amp;ust=138929979401732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6.xml"/><Relationship Id="rId7"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11.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qAC-bLgnw9ZsnM&amp;tbnid=BBfOPFYerlQzYM:&amp;ved=0CAUQjRw&amp;url=http://www.tkmaxx.com/view-all-kids-new-in/childrens-grey-trainers/invt/26859146&amp;ei=YJLIUZbpPIGX1AXq-YHABg&amp;bvm=bv.48293060,d.d2k&amp;psig=AFQjCNH8AIUGi4GtUryC05gSdVykXvvGhQ&amp;ust=1372185545209158" TargetMode="Externa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528" y="3573016"/>
            <a:ext cx="91440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96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Welcome to </a:t>
            </a:r>
          </a:p>
          <a:p>
            <a:pPr algn="ctr"/>
            <a:r>
              <a:rPr lang="en-GB" sz="96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Class 6HS</a:t>
            </a:r>
            <a:endParaRPr lang="en-GB" sz="9600" b="1" spc="50" dirty="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620688"/>
            <a:ext cx="2177522" cy="2736304"/>
          </a:xfrm>
          <a:prstGeom prst="rect">
            <a:avLst/>
          </a:prstGeom>
        </p:spPr>
      </p:pic>
    </p:spTree>
    <p:extLst>
      <p:ext uri="{BB962C8B-B14F-4D97-AF65-F5344CB8AC3E}">
        <p14:creationId xmlns:p14="http://schemas.microsoft.com/office/powerpoint/2010/main" val="1649188693"/>
      </p:ext>
    </p:extLst>
  </p:cSld>
  <p:clrMapOvr>
    <a:masterClrMapping/>
  </p:clrMapOvr>
  <p:transition spd="slow" advTm="800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39641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8024" y="764704"/>
            <a:ext cx="3816424" cy="6555641"/>
          </a:xfrm>
          <a:prstGeom prst="rect">
            <a:avLst/>
          </a:prstGeom>
          <a:noFill/>
        </p:spPr>
        <p:txBody>
          <a:bodyPr wrap="square" rtlCol="0">
            <a:spAutoFit/>
          </a:bodyPr>
          <a:lstStyle/>
          <a:p>
            <a:pPr algn="ctr"/>
            <a:r>
              <a:rPr lang="en-GB" sz="2800" b="1" dirty="0" smtClean="0">
                <a:latin typeface="Berlin Sans FB Demi" panose="020E0802020502020306" pitchFamily="34" charset="0"/>
              </a:rPr>
              <a:t>Year 6 PE</a:t>
            </a:r>
          </a:p>
          <a:p>
            <a:pPr algn="ctr"/>
            <a:endParaRPr lang="en-GB" sz="2800" b="1" dirty="0" smtClean="0">
              <a:latin typeface="Berlin Sans FB Demi" panose="020E0802020502020306" pitchFamily="34" charset="0"/>
            </a:endParaRPr>
          </a:p>
          <a:p>
            <a:pPr algn="ctr"/>
            <a:r>
              <a:rPr lang="en-GB" sz="2800" dirty="0" smtClean="0">
                <a:latin typeface="Berlin Sans FB" panose="020E0602020502020306" pitchFamily="34" charset="0"/>
              </a:rPr>
              <a:t>Indoor PE – Wednesday afternoons</a:t>
            </a:r>
          </a:p>
          <a:p>
            <a:pPr algn="ctr"/>
            <a:endParaRPr lang="en-GB" sz="2800" dirty="0" smtClean="0">
              <a:latin typeface="Berlin Sans FB" panose="020E0602020502020306" pitchFamily="34" charset="0"/>
            </a:endParaRPr>
          </a:p>
          <a:p>
            <a:pPr marL="457200" indent="-457200" algn="ctr">
              <a:buFont typeface="Arial" panose="020B0604020202020204" pitchFamily="34" charset="0"/>
              <a:buChar char="•"/>
            </a:pPr>
            <a:r>
              <a:rPr lang="en-GB" sz="2800" dirty="0" smtClean="0">
                <a:latin typeface="Berlin Sans FB" panose="020E0602020502020306" pitchFamily="34" charset="0"/>
              </a:rPr>
              <a:t>Shorts </a:t>
            </a:r>
          </a:p>
          <a:p>
            <a:pPr marL="457200" indent="-457200" algn="ctr">
              <a:buFont typeface="Arial" panose="020B0604020202020204" pitchFamily="34" charset="0"/>
              <a:buChar char="•"/>
            </a:pPr>
            <a:r>
              <a:rPr lang="en-GB" sz="2800" dirty="0" smtClean="0">
                <a:latin typeface="Berlin Sans FB" panose="020E0602020502020306" pitchFamily="34" charset="0"/>
              </a:rPr>
              <a:t>T-Shirt</a:t>
            </a:r>
            <a:endParaRPr lang="en-GB" sz="2800" dirty="0">
              <a:latin typeface="Berlin Sans FB" panose="020E0602020502020306" pitchFamily="34" charset="0"/>
            </a:endParaRPr>
          </a:p>
          <a:p>
            <a:endParaRPr lang="en-GB" sz="2800" dirty="0" smtClean="0">
              <a:latin typeface="Berlin Sans FB" panose="020E0602020502020306" pitchFamily="34" charset="0"/>
            </a:endParaRPr>
          </a:p>
          <a:p>
            <a:r>
              <a:rPr lang="en-GB" sz="2800" dirty="0" smtClean="0">
                <a:latin typeface="Berlin Sans FB" panose="020E0602020502020306" pitchFamily="34" charset="0"/>
              </a:rPr>
              <a:t>We </a:t>
            </a:r>
            <a:r>
              <a:rPr lang="en-GB" sz="2800" dirty="0">
                <a:latin typeface="Berlin Sans FB" panose="020E0602020502020306" pitchFamily="34" charset="0"/>
              </a:rPr>
              <a:t>encourage bare foot work for gymnastics for safety and high quality. </a:t>
            </a:r>
          </a:p>
          <a:p>
            <a:pPr algn="ctr"/>
            <a:endParaRPr lang="en-GB" sz="2800" dirty="0">
              <a:latin typeface="Berlin Sans FB" panose="020E0602020502020306" pitchFamily="34" charset="0"/>
            </a:endParaRPr>
          </a:p>
          <a:p>
            <a:pPr algn="ctr"/>
            <a:endParaRPr lang="en-GB" sz="2800" dirty="0" smtClean="0">
              <a:latin typeface="Berlin Sans FB" panose="020E0602020502020306" pitchFamily="34" charset="0"/>
            </a:endParaRPr>
          </a:p>
          <a:p>
            <a:pPr algn="ctr"/>
            <a:endParaRPr lang="en-GB" sz="2800" dirty="0">
              <a:latin typeface="Berlin Sans FB" panose="020E0602020502020306" pitchFamily="34" charset="0"/>
            </a:endParaRPr>
          </a:p>
          <a:p>
            <a:pPr algn="ctr"/>
            <a:endParaRPr lang="en-GB" sz="2800" dirty="0">
              <a:latin typeface="Berlin Sans FB" panose="020E0602020502020306" pitchFamily="34" charset="0"/>
            </a:endParaRPr>
          </a:p>
        </p:txBody>
      </p:sp>
    </p:spTree>
    <p:extLst>
      <p:ext uri="{BB962C8B-B14F-4D97-AF65-F5344CB8AC3E}">
        <p14:creationId xmlns:p14="http://schemas.microsoft.com/office/powerpoint/2010/main" val="1531097914"/>
      </p:ext>
    </p:extLst>
  </p:cSld>
  <p:clrMapOvr>
    <a:masterClrMapping/>
  </p:clrMapOvr>
  <p:transition spd="slow" advTm="8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p:nvPr/>
        </p:nvSpPr>
        <p:spPr>
          <a:xfrm>
            <a:off x="4291012" y="3071813"/>
            <a:ext cx="561975" cy="714375"/>
          </a:xfrm>
          <a:prstGeom prst="rect">
            <a:avLst/>
          </a:prstGeom>
          <a:solidFill>
            <a:sysClr val="window" lastClr="FFFFFF">
              <a:alpha val="0"/>
            </a:sys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3" name="TextBox 12"/>
          <p:cNvSpPr txBox="1"/>
          <p:nvPr/>
        </p:nvSpPr>
        <p:spPr>
          <a:xfrm>
            <a:off x="971607" y="836712"/>
            <a:ext cx="3384376" cy="4896000"/>
          </a:xfrm>
          <a:prstGeom prst="rect">
            <a:avLst/>
          </a:prstGeom>
          <a:ln w="53975">
            <a:solidFill>
              <a:srgbClr val="3333FF"/>
            </a:solid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18" name="Text Box 4"/>
          <p:cNvSpPr txBox="1"/>
          <p:nvPr/>
        </p:nvSpPr>
        <p:spPr>
          <a:xfrm>
            <a:off x="1907795" y="3431172"/>
            <a:ext cx="1512000" cy="79494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dirty="0">
                <a:effectLst/>
                <a:latin typeface="Berlin Sans FB"/>
                <a:ea typeface="Calibri"/>
                <a:cs typeface="Times New Roman"/>
              </a:rPr>
              <a:t>Year </a:t>
            </a:r>
            <a:r>
              <a:rPr lang="en-GB" sz="2400" dirty="0" smtClean="0">
                <a:effectLst/>
                <a:latin typeface="Berlin Sans FB"/>
                <a:ea typeface="Calibri"/>
                <a:cs typeface="Times New Roman"/>
              </a:rPr>
              <a:t>6</a:t>
            </a:r>
            <a:r>
              <a:rPr lang="en-GB" sz="7200" dirty="0" smtClean="0">
                <a:effectLst/>
                <a:latin typeface="Berlin Sans FB"/>
                <a:ea typeface="Calibri"/>
                <a:cs typeface="Times New Roman"/>
              </a:rPr>
              <a:t>    </a:t>
            </a:r>
            <a:endParaRPr lang="en-GB" sz="1100" dirty="0">
              <a:effectLst/>
              <a:ea typeface="Calibri"/>
              <a:cs typeface="Times New Roman"/>
            </a:endParaRPr>
          </a:p>
        </p:txBody>
      </p:sp>
      <p:sp>
        <p:nvSpPr>
          <p:cNvPr id="19" name="Text Box 5"/>
          <p:cNvSpPr txBox="1"/>
          <p:nvPr/>
        </p:nvSpPr>
        <p:spPr>
          <a:xfrm>
            <a:off x="863795" y="4434959"/>
            <a:ext cx="3600000" cy="396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dirty="0">
                <a:effectLst/>
                <a:latin typeface="Berlin Sans FB"/>
                <a:ea typeface="Calibri"/>
                <a:cs typeface="Times New Roman"/>
              </a:rPr>
              <a:t>Homework due </a:t>
            </a:r>
            <a:r>
              <a:rPr lang="en-GB" dirty="0" smtClean="0">
                <a:effectLst/>
                <a:latin typeface="Berlin Sans FB"/>
                <a:ea typeface="Calibri"/>
                <a:cs typeface="Times New Roman"/>
              </a:rPr>
              <a:t>in</a:t>
            </a:r>
            <a:r>
              <a:rPr lang="en-GB" dirty="0">
                <a:latin typeface="Comic Sans MS"/>
                <a:ea typeface="Calibri"/>
                <a:cs typeface="Times New Roman"/>
              </a:rPr>
              <a:t> </a:t>
            </a:r>
            <a:r>
              <a:rPr lang="en-GB" u="dotted" dirty="0" smtClean="0">
                <a:solidFill>
                  <a:srgbClr val="FF0000"/>
                </a:solidFill>
                <a:effectLst/>
                <a:latin typeface="Comic Sans MS"/>
                <a:ea typeface="Calibri"/>
                <a:cs typeface="Times New Roman"/>
              </a:rPr>
              <a:t>Wednesday</a:t>
            </a:r>
          </a:p>
          <a:p>
            <a:pPr algn="ctr">
              <a:lnSpc>
                <a:spcPct val="115000"/>
              </a:lnSpc>
              <a:spcAft>
                <a:spcPts val="1000"/>
              </a:spcAft>
            </a:pPr>
            <a:r>
              <a:rPr lang="en-GB" dirty="0" smtClean="0">
                <a:solidFill>
                  <a:schemeClr val="tx1"/>
                </a:solidFill>
                <a:latin typeface="Berlin Sans FB" panose="020E0602020502020306" pitchFamily="34" charset="0"/>
                <a:ea typeface="Calibri"/>
                <a:cs typeface="Times New Roman"/>
              </a:rPr>
              <a:t>Name </a:t>
            </a:r>
            <a:r>
              <a:rPr lang="en-GB" u="dotted" dirty="0" smtClean="0">
                <a:solidFill>
                  <a:schemeClr val="tx1"/>
                </a:solidFill>
                <a:latin typeface="Comic Sans MS" panose="030F0702030302020204" pitchFamily="66" charset="0"/>
                <a:ea typeface="Calibri"/>
                <a:cs typeface="Times New Roman"/>
              </a:rPr>
              <a:t>……………</a:t>
            </a:r>
            <a:endParaRPr lang="en-GB" u="dotted" dirty="0">
              <a:solidFill>
                <a:schemeClr val="tx1"/>
              </a:solidFill>
              <a:effectLst/>
              <a:latin typeface="Comic Sans MS" panose="030F0702030302020204" pitchFamily="66" charset="0"/>
              <a:ea typeface="Calibri"/>
              <a:cs typeface="Times New Roman"/>
            </a:endParaRPr>
          </a:p>
        </p:txBody>
      </p:sp>
      <p:sp>
        <p:nvSpPr>
          <p:cNvPr id="14" name="TextBox 13"/>
          <p:cNvSpPr txBox="1"/>
          <p:nvPr/>
        </p:nvSpPr>
        <p:spPr>
          <a:xfrm>
            <a:off x="4513723" y="935608"/>
            <a:ext cx="4090725" cy="4524315"/>
          </a:xfrm>
          <a:prstGeom prst="rect">
            <a:avLst/>
          </a:prstGeom>
          <a:noFill/>
        </p:spPr>
        <p:txBody>
          <a:bodyPr wrap="square" rtlCol="0">
            <a:spAutoFit/>
          </a:bodyPr>
          <a:lstStyle/>
          <a:p>
            <a:pPr algn="ctr"/>
            <a:r>
              <a:rPr lang="en-GB" dirty="0" smtClean="0">
                <a:latin typeface="Berlin Sans FB" panose="020E0602020502020306" pitchFamily="34" charset="0"/>
              </a:rPr>
              <a:t>Homework is sent home on Fridays and should be completed at home or at Homework Club (every morning). It should be returned on Wednesday morning.</a:t>
            </a:r>
          </a:p>
          <a:p>
            <a:pPr algn="ctr"/>
            <a:endParaRPr lang="en-GB" dirty="0">
              <a:latin typeface="Berlin Sans FB" panose="020E0602020502020306" pitchFamily="34" charset="0"/>
            </a:endParaRPr>
          </a:p>
          <a:p>
            <a:pPr algn="ctr"/>
            <a:r>
              <a:rPr lang="en-GB" dirty="0" smtClean="0">
                <a:latin typeface="Berlin Sans FB" panose="020E0602020502020306" pitchFamily="34" charset="0"/>
              </a:rPr>
              <a:t>The children will have a piece of English and Maths to do plus some spellings to learn which they will be tested on weekly.</a:t>
            </a:r>
          </a:p>
          <a:p>
            <a:endParaRPr lang="en-GB" dirty="0">
              <a:latin typeface="Berlin Sans FB" panose="020E0602020502020306" pitchFamily="34" charset="0"/>
            </a:endParaRPr>
          </a:p>
          <a:p>
            <a:r>
              <a:rPr lang="en-GB" dirty="0" smtClean="0">
                <a:latin typeface="Berlin Sans FB" panose="020E0602020502020306" pitchFamily="34" charset="0"/>
              </a:rPr>
              <a:t>Maths homework website: </a:t>
            </a:r>
            <a:endParaRPr lang="en-GB" dirty="0">
              <a:latin typeface="Berlin Sans FB" panose="020E0602020502020306" pitchFamily="34" charset="0"/>
            </a:endParaRPr>
          </a:p>
          <a:p>
            <a:r>
              <a:rPr lang="en-GB" dirty="0">
                <a:latin typeface="Berlin Sans FB" panose="020E0602020502020306" pitchFamily="34" charset="0"/>
                <a:hlinkClick r:id="rId2"/>
              </a:rPr>
              <a:t>https://www.mymaths.co.uk</a:t>
            </a:r>
            <a:r>
              <a:rPr lang="en-GB" dirty="0" smtClean="0">
                <a:latin typeface="Berlin Sans FB" panose="020E0602020502020306" pitchFamily="34" charset="0"/>
                <a:hlinkClick r:id="rId2"/>
              </a:rPr>
              <a:t>/</a:t>
            </a:r>
            <a:r>
              <a:rPr lang="en-GB" dirty="0" smtClean="0">
                <a:latin typeface="Berlin Sans FB" panose="020E0602020502020306" pitchFamily="34" charset="0"/>
              </a:rPr>
              <a:t> </a:t>
            </a:r>
          </a:p>
          <a:p>
            <a:endParaRPr lang="en-GB" dirty="0">
              <a:latin typeface="Berlin Sans FB" panose="020E0602020502020306" pitchFamily="34" charset="0"/>
            </a:endParaRPr>
          </a:p>
          <a:p>
            <a:r>
              <a:rPr lang="en-GB" dirty="0" smtClean="0">
                <a:latin typeface="Berlin Sans FB" panose="020E0602020502020306" pitchFamily="34" charset="0"/>
              </a:rPr>
              <a:t>English/grammar homework website:</a:t>
            </a:r>
          </a:p>
          <a:p>
            <a:r>
              <a:rPr lang="en-GB" dirty="0">
                <a:latin typeface="Berlin Sans FB" panose="020E0602020502020306" pitchFamily="34" charset="0"/>
                <a:hlinkClick r:id="rId3"/>
              </a:rPr>
              <a:t>https://www.spag.com</a:t>
            </a:r>
            <a:r>
              <a:rPr lang="en-GB" dirty="0" smtClean="0">
                <a:latin typeface="Berlin Sans FB" panose="020E0602020502020306" pitchFamily="34" charset="0"/>
                <a:hlinkClick r:id="rId3"/>
              </a:rPr>
              <a:t>/</a:t>
            </a:r>
            <a:r>
              <a:rPr lang="en-GB" dirty="0" smtClean="0">
                <a:latin typeface="Berlin Sans FB" panose="020E0602020502020306" pitchFamily="34" charset="0"/>
              </a:rPr>
              <a:t> </a:t>
            </a:r>
            <a:endParaRPr lang="en-GB" dirty="0">
              <a:latin typeface="Berlin Sans FB" panose="020E0602020502020306"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0506" y="2409327"/>
            <a:ext cx="1066578" cy="1340277"/>
          </a:xfrm>
          <a:prstGeom prst="rect">
            <a:avLst/>
          </a:prstGeom>
        </p:spPr>
      </p:pic>
      <p:sp>
        <p:nvSpPr>
          <p:cNvPr id="10" name="Text Box 1"/>
          <p:cNvSpPr>
            <a:spLocks noChangeArrowheads="1"/>
          </p:cNvSpPr>
          <p:nvPr/>
        </p:nvSpPr>
        <p:spPr bwMode="auto">
          <a:xfrm>
            <a:off x="1535476" y="1134698"/>
            <a:ext cx="2256638" cy="1249244"/>
          </a:xfrm>
          <a:prstGeom prst="roundRect">
            <a:avLst>
              <a:gd name="adj" fmla="val 16667"/>
            </a:avLst>
          </a:prstGeom>
          <a:solidFill>
            <a:srgbClr val="FFE05D"/>
          </a:solidFill>
          <a:ln w="57150" cmpd="sng">
            <a:solidFill>
              <a:srgbClr val="000099"/>
            </a:solidFill>
            <a:round/>
            <a:headEnd type="none" w="med" len="med"/>
            <a:tailEnd type="none" w="med" len="me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Home/School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Liaison Book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63795" y="728428"/>
            <a:ext cx="3600000" cy="51125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80547345"/>
      </p:ext>
    </p:extLst>
  </p:cSld>
  <p:clrMapOvr>
    <a:masterClrMapping/>
  </p:clrMapOvr>
  <p:transition spd="slow" advTm="8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9278931"/>
              </p:ext>
            </p:extLst>
          </p:nvPr>
        </p:nvGraphicFramePr>
        <p:xfrm>
          <a:off x="395536" y="622958"/>
          <a:ext cx="8298000" cy="612225"/>
        </p:xfrm>
        <a:graphic>
          <a:graphicData uri="http://schemas.openxmlformats.org/drawingml/2006/table">
            <a:tbl>
              <a:tblPr firstRow="1" firstCol="1" bandRow="1"/>
              <a:tblGrid>
                <a:gridCol w="1659600"/>
                <a:gridCol w="1659600"/>
                <a:gridCol w="1659600"/>
                <a:gridCol w="1659600"/>
                <a:gridCol w="1659600"/>
              </a:tblGrid>
              <a:tr h="612225">
                <a:tc>
                  <a:txBody>
                    <a:bodyPr/>
                    <a:lstStyle/>
                    <a:p>
                      <a:pPr>
                        <a:spcAft>
                          <a:spcPts val="0"/>
                        </a:spcAft>
                      </a:pPr>
                      <a:r>
                        <a:rPr lang="en-GB" sz="2300" b="0" dirty="0" smtClean="0">
                          <a:effectLst/>
                          <a:latin typeface="Berlin Sans FB" panose="020E0602020502020306" pitchFamily="34" charset="0"/>
                          <a:ea typeface="Times New Roman"/>
                          <a:cs typeface="Arial"/>
                        </a:rPr>
                        <a:t>  Look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Say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Cover</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Write</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Check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273" name="Picture 5" descr="http://us.cdn2.123rf.com/168nwm/studiobarcelona/studiobarcelona1011/studiobarcelona101100083/8255312-blank-paper-with-lines-and-pencil-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4561" y="654339"/>
            <a:ext cx="437009" cy="549464"/>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8" descr="https://encrypted-tbn0.gstatic.com/images?q=tbn:ANd9GcQVisocHPYN9tXdmkC8LRyzP8QnzwFM65zwai83sfKxi9NY8Acr5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312" y="654528"/>
            <a:ext cx="830262" cy="54927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www.clker.com/cliparts/u/m/2/7/G/w/white-hand-print-md.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7098" y="654528"/>
            <a:ext cx="472899" cy="518319"/>
          </a:xfrm>
          <a:prstGeom prst="rect">
            <a:avLst/>
          </a:prstGeom>
          <a:noFill/>
          <a:extLst>
            <a:ext uri="{909E8E84-426E-40DD-AFC4-6F175D3DCCD1}">
              <a14:hiddenFill xmlns:a14="http://schemas.microsoft.com/office/drawing/2010/main">
                <a:solidFill>
                  <a:srgbClr val="FFFFFF"/>
                </a:solidFill>
              </a14:hiddenFill>
            </a:ext>
          </a:extLst>
        </p:spPr>
      </p:pic>
      <p:pic>
        <p:nvPicPr>
          <p:cNvPr id="17" name="irc_mi" descr="http://sr.photos3.fotosearch.com/bthumb/CSP/CSP382/k3826647.jp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713646"/>
            <a:ext cx="691063" cy="431041"/>
          </a:xfrm>
          <a:prstGeom prst="rect">
            <a:avLst/>
          </a:prstGeom>
          <a:noFill/>
          <a:ln>
            <a:noFill/>
          </a:ln>
        </p:spPr>
      </p:pic>
      <p:pic>
        <p:nvPicPr>
          <p:cNvPr id="18" name="irc_mi" descr="http://etc-mysitemyway.s3.amazonaws.com/icons/legacy-previews/icons/blue-retro-rusted-grunge-icons-symbols-shapes/018016-blue-retro-rusted-grunge-icon-symbols-shapes-check-mark.png">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376" y="654527"/>
            <a:ext cx="651952" cy="549275"/>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3202846384"/>
              </p:ext>
            </p:extLst>
          </p:nvPr>
        </p:nvGraphicFramePr>
        <p:xfrm>
          <a:off x="395536" y="1412776"/>
          <a:ext cx="8303525" cy="2664798"/>
        </p:xfrm>
        <a:graphic>
          <a:graphicData uri="http://schemas.openxmlformats.org/drawingml/2006/table">
            <a:tbl>
              <a:tblPr firstRow="1" firstCol="1" bandRow="1"/>
              <a:tblGrid>
                <a:gridCol w="1660705"/>
                <a:gridCol w="1660705"/>
                <a:gridCol w="1660705"/>
                <a:gridCol w="1660705"/>
                <a:gridCol w="1660705"/>
              </a:tblGrid>
              <a:tr h="444133">
                <a:tc>
                  <a:txBody>
                    <a:bodyPr/>
                    <a:lstStyle/>
                    <a:p>
                      <a:pPr algn="ctr">
                        <a:spcAft>
                          <a:spcPts val="0"/>
                        </a:spcAft>
                      </a:pPr>
                      <a:r>
                        <a:rPr lang="en-GB" sz="2900" b="0" dirty="0">
                          <a:effectLst/>
                          <a:latin typeface="Berlin Sans FB" panose="020E0602020502020306" pitchFamily="34" charset="0"/>
                          <a:ea typeface="Times New Roman"/>
                          <a:cs typeface="Arial"/>
                        </a:rPr>
                        <a:t>Words</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1</a:t>
                      </a:r>
                      <a:r>
                        <a:rPr lang="en-GB" sz="2900" b="0" baseline="30000" dirty="0">
                          <a:effectLst/>
                          <a:latin typeface="Berlin Sans FB" panose="020E0602020502020306" pitchFamily="34" charset="0"/>
                          <a:ea typeface="Times New Roman"/>
                          <a:cs typeface="Arial"/>
                        </a:rPr>
                        <a:t>st</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2</a:t>
                      </a:r>
                      <a:r>
                        <a:rPr lang="en-GB" sz="2900" b="0" baseline="30000" dirty="0">
                          <a:effectLst/>
                          <a:latin typeface="Berlin Sans FB" panose="020E0602020502020306" pitchFamily="34" charset="0"/>
                          <a:ea typeface="Times New Roman"/>
                          <a:cs typeface="Arial"/>
                        </a:rPr>
                        <a:t>nd</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3</a:t>
                      </a:r>
                      <a:r>
                        <a:rPr lang="en-GB" sz="2900" b="0" baseline="30000" dirty="0">
                          <a:effectLst/>
                          <a:latin typeface="Berlin Sans FB" panose="020E0602020502020306" pitchFamily="34" charset="0"/>
                          <a:ea typeface="Times New Roman"/>
                          <a:cs typeface="Arial"/>
                        </a:rPr>
                        <a:t>rd</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4</a:t>
                      </a:r>
                      <a:r>
                        <a:rPr lang="en-GB" sz="2900" b="0" baseline="30000" dirty="0">
                          <a:effectLst/>
                          <a:latin typeface="Berlin Sans FB" panose="020E0602020502020306" pitchFamily="34" charset="0"/>
                          <a:ea typeface="Times New Roman"/>
                          <a:cs typeface="Arial"/>
                        </a:rPr>
                        <a:t>th</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bank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think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honk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sunk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pink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539552" y="4221088"/>
            <a:ext cx="8208912" cy="3539430"/>
          </a:xfrm>
          <a:prstGeom prst="rect">
            <a:avLst/>
          </a:prstGeom>
          <a:noFill/>
        </p:spPr>
        <p:txBody>
          <a:bodyPr wrap="square" rtlCol="0">
            <a:spAutoFit/>
          </a:bodyPr>
          <a:lstStyle/>
          <a:p>
            <a:r>
              <a:rPr lang="en-GB" sz="2800" dirty="0" smtClean="0">
                <a:latin typeface="Berlin Sans FB" panose="020E0602020502020306" pitchFamily="34" charset="0"/>
              </a:rPr>
              <a:t>Your child needs to be supervised while they are doing their homework and spellings. </a:t>
            </a:r>
          </a:p>
          <a:p>
            <a:r>
              <a:rPr lang="en-GB" sz="2800" dirty="0" smtClean="0">
                <a:latin typeface="Berlin Sans FB" panose="020E0602020502020306" pitchFamily="34" charset="0"/>
              </a:rPr>
              <a:t>In the homework folder there is place for you to make a comment about the work and for your child to do so too.</a:t>
            </a:r>
          </a:p>
          <a:p>
            <a:endParaRPr lang="en-GB" sz="2800" dirty="0">
              <a:latin typeface="Berlin Sans FB" panose="020E0602020502020306" pitchFamily="34" charset="0"/>
            </a:endParaRPr>
          </a:p>
          <a:p>
            <a:endParaRPr lang="en-GB" sz="2800" dirty="0">
              <a:latin typeface="Berlin Sans FB" panose="020E0602020502020306" pitchFamily="34" charset="0"/>
            </a:endParaRPr>
          </a:p>
          <a:p>
            <a:endParaRPr lang="en-GB" sz="2800" dirty="0">
              <a:latin typeface="Berlin Sans FB" panose="020E0602020502020306" pitchFamily="34" charset="0"/>
            </a:endParaRPr>
          </a:p>
        </p:txBody>
      </p:sp>
    </p:spTree>
    <p:extLst>
      <p:ext uri="{BB962C8B-B14F-4D97-AF65-F5344CB8AC3E}">
        <p14:creationId xmlns:p14="http://schemas.microsoft.com/office/powerpoint/2010/main" val="2677754376"/>
      </p:ext>
    </p:extLst>
  </p:cSld>
  <p:clrMapOvr>
    <a:masterClrMapping/>
  </p:clrMapOvr>
  <p:transition spd="slow" advTm="8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20206"/>
            <a:ext cx="8568952" cy="1828800"/>
          </a:xfrm>
        </p:spPr>
        <p:txBody>
          <a:bodyPr/>
          <a:lstStyle/>
          <a:p>
            <a:pPr algn="ctr"/>
            <a:r>
              <a:rPr lang="en-GB" dirty="0" smtClean="0"/>
              <a:t>SATs Week</a:t>
            </a:r>
            <a:br>
              <a:rPr lang="en-GB" dirty="0" smtClean="0"/>
            </a:br>
            <a:r>
              <a:rPr lang="en-GB" dirty="0"/>
              <a:t>1</a:t>
            </a:r>
            <a:r>
              <a:rPr lang="en-GB" dirty="0" smtClean="0"/>
              <a:t>3</a:t>
            </a:r>
            <a:r>
              <a:rPr lang="en-GB" baseline="30000" dirty="0" smtClean="0"/>
              <a:t>th</a:t>
            </a:r>
            <a:r>
              <a:rPr lang="en-GB" dirty="0" smtClean="0"/>
              <a:t> – 16</a:t>
            </a:r>
            <a:r>
              <a:rPr lang="en-GB" baseline="30000" dirty="0" smtClean="0"/>
              <a:t>th</a:t>
            </a:r>
            <a:r>
              <a:rPr lang="en-GB" dirty="0" smtClean="0"/>
              <a:t> May</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27409683"/>
      </p:ext>
    </p:extLst>
  </p:cSld>
  <p:clrMapOvr>
    <a:masterClrMapping/>
  </p:clrMapOvr>
  <p:transition spd="slow" advTm="800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3200" dirty="0" smtClean="0"/>
              <a:t>3 maths papers</a:t>
            </a:r>
          </a:p>
          <a:p>
            <a:pPr lvl="1"/>
            <a:r>
              <a:rPr lang="en-GB" sz="2800" dirty="0"/>
              <a:t>One arithmetic paper </a:t>
            </a:r>
          </a:p>
          <a:p>
            <a:pPr lvl="1"/>
            <a:r>
              <a:rPr lang="en-GB" sz="2800" dirty="0"/>
              <a:t>2 reasoning </a:t>
            </a:r>
            <a:r>
              <a:rPr lang="en-GB" sz="2800" dirty="0" smtClean="0"/>
              <a:t>papers</a:t>
            </a:r>
          </a:p>
          <a:p>
            <a:r>
              <a:rPr lang="en-GB" sz="3200" dirty="0" smtClean="0"/>
              <a:t>One grammar </a:t>
            </a:r>
          </a:p>
          <a:p>
            <a:r>
              <a:rPr lang="en-GB" sz="3200" dirty="0" smtClean="0"/>
              <a:t>One spelling</a:t>
            </a:r>
          </a:p>
          <a:p>
            <a:r>
              <a:rPr lang="en-GB" sz="3200" dirty="0" smtClean="0"/>
              <a:t>One reading </a:t>
            </a:r>
          </a:p>
          <a:p>
            <a:pPr lvl="1"/>
            <a:endParaRPr lang="en-GB" dirty="0"/>
          </a:p>
          <a:p>
            <a:pPr marL="347472" lvl="1" indent="0">
              <a:buNone/>
            </a:pPr>
            <a:endParaRPr lang="en-GB" dirty="0" smtClean="0"/>
          </a:p>
        </p:txBody>
      </p:sp>
    </p:spTree>
    <p:extLst>
      <p:ext uri="{BB962C8B-B14F-4D97-AF65-F5344CB8AC3E}">
        <p14:creationId xmlns:p14="http://schemas.microsoft.com/office/powerpoint/2010/main" val="711854095"/>
      </p:ext>
    </p:extLst>
  </p:cSld>
  <p:clrMapOvr>
    <a:masterClrMapping/>
  </p:clrMapOvr>
  <p:transition spd="slow" advTm="800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
            <a:ext cx="8183880" cy="1051560"/>
          </a:xfrm>
        </p:spPr>
        <p:txBody>
          <a:bodyPr/>
          <a:lstStyle/>
          <a:p>
            <a:pPr algn="ctr"/>
            <a:r>
              <a:rPr lang="en-GB" u="sng" dirty="0" smtClean="0"/>
              <a:t>Ways to support your child</a:t>
            </a:r>
            <a:endParaRPr lang="en-GB" u="sng" dirty="0"/>
          </a:p>
        </p:txBody>
      </p:sp>
      <p:sp>
        <p:nvSpPr>
          <p:cNvPr id="3" name="Content Placeholder 2"/>
          <p:cNvSpPr>
            <a:spLocks noGrp="1"/>
          </p:cNvSpPr>
          <p:nvPr>
            <p:ph idx="1"/>
          </p:nvPr>
        </p:nvSpPr>
        <p:spPr>
          <a:xfrm>
            <a:off x="469919" y="1556792"/>
            <a:ext cx="8183880" cy="4187952"/>
          </a:xfrm>
        </p:spPr>
        <p:txBody>
          <a:bodyPr>
            <a:normAutofit/>
          </a:bodyPr>
          <a:lstStyle/>
          <a:p>
            <a:r>
              <a:rPr lang="en-GB" sz="2400" dirty="0" smtClean="0"/>
              <a:t>Children can attend the </a:t>
            </a:r>
            <a:r>
              <a:rPr lang="en-GB" sz="2400" b="1" u="sng" dirty="0" smtClean="0"/>
              <a:t>free</a:t>
            </a:r>
            <a:r>
              <a:rPr lang="en-GB" sz="2400" dirty="0" smtClean="0"/>
              <a:t> morning homework club to practise times tables, grammar, reading, spelling and arithmetic.</a:t>
            </a:r>
          </a:p>
          <a:p>
            <a:r>
              <a:rPr lang="en-GB" sz="2400" dirty="0" smtClean="0"/>
              <a:t>It is very important that the children complete their homework so we can address any misconceptions in their understanding of a topic.</a:t>
            </a:r>
          </a:p>
          <a:p>
            <a:r>
              <a:rPr lang="en-GB" sz="2400" dirty="0" smtClean="0"/>
              <a:t>Reading for at least 20 minutes a day</a:t>
            </a:r>
          </a:p>
          <a:p>
            <a:r>
              <a:rPr lang="en-GB" sz="2400" dirty="0" smtClean="0"/>
              <a:t>Practising spellings and times tables</a:t>
            </a:r>
          </a:p>
          <a:p>
            <a:endParaRPr lang="en-GB" sz="2400" dirty="0"/>
          </a:p>
          <a:p>
            <a:pPr marL="0" indent="0">
              <a:buNone/>
            </a:pPr>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3106982859"/>
      </p:ext>
    </p:extLst>
  </p:cSld>
  <p:clrMapOvr>
    <a:masterClrMapping/>
  </p:clrMapOvr>
  <p:transition spd="slow" advTm="8000">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6"/>
            <a:ext cx="8424936" cy="5909310"/>
          </a:xfrm>
          <a:prstGeom prst="rect">
            <a:avLst/>
          </a:prstGeom>
        </p:spPr>
        <p:txBody>
          <a:bodyPr wrap="square">
            <a:spAutoFit/>
          </a:bodyPr>
          <a:lstStyle/>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De </a:t>
            </a:r>
            <a:r>
              <a:rPr lang="en-GB" sz="4000" b="1" spc="50" dirty="0" err="1">
                <a:ln w="0"/>
                <a:solidFill>
                  <a:srgbClr val="3333FF"/>
                </a:solidFill>
                <a:effectLst>
                  <a:innerShdw blurRad="63500" dist="50800" dir="13500000">
                    <a:srgbClr val="000000">
                      <a:alpha val="50000"/>
                    </a:srgbClr>
                  </a:innerShdw>
                </a:effectLst>
                <a:latin typeface="Berlin Sans FB Demi" panose="020E0802020502020306" pitchFamily="34" charset="0"/>
              </a:rPr>
              <a:t>Bohun</a:t>
            </a: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 Primary School</a:t>
            </a:r>
          </a:p>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British Values Statement</a:t>
            </a:r>
          </a:p>
          <a:p>
            <a:r>
              <a:rPr lang="en-GB" dirty="0"/>
              <a:t> </a:t>
            </a:r>
          </a:p>
          <a:p>
            <a:r>
              <a:rPr lang="en-GB" sz="2800" dirty="0">
                <a:latin typeface="Berlin Sans FB" panose="020E0602020502020306" pitchFamily="34" charset="0"/>
              </a:rPr>
              <a:t>At De </a:t>
            </a:r>
            <a:r>
              <a:rPr lang="en-GB" sz="2800" dirty="0" err="1">
                <a:latin typeface="Berlin Sans FB" panose="020E0602020502020306" pitchFamily="34" charset="0"/>
              </a:rPr>
              <a:t>Bohun</a:t>
            </a:r>
            <a:r>
              <a:rPr lang="en-GB" sz="2800" dirty="0">
                <a:latin typeface="Berlin Sans FB" panose="020E0602020502020306" pitchFamily="34" charset="0"/>
              </a:rPr>
              <a:t> Primary School we value the diversity of backgrounds of all pupils, families and wider school community. </a:t>
            </a:r>
          </a:p>
          <a:p>
            <a:r>
              <a:rPr lang="en-GB" sz="2800" b="1" dirty="0">
                <a:latin typeface="Berlin Sans FB" panose="020E0602020502020306" pitchFamily="34" charset="0"/>
              </a:rPr>
              <a:t>The Department for Education states that there is a need:</a:t>
            </a:r>
            <a:endParaRPr lang="en-GB" sz="2800" dirty="0">
              <a:latin typeface="Berlin Sans FB" panose="020E0602020502020306" pitchFamily="34" charset="0"/>
            </a:endParaRPr>
          </a:p>
          <a:p>
            <a:r>
              <a:rPr lang="en-GB" sz="2800" i="1" dirty="0">
                <a:latin typeface="Berlin Sans FB" panose="020E0602020502020306" pitchFamily="34" charset="0"/>
              </a:rPr>
              <a:t>“To create and enforce a clear and rigorous expectation on all schools to promote the fundamental British values of democracy, the rule of law, individual liberty and mutual respect and tolerance of those with different faiths and beliefs</a:t>
            </a:r>
            <a:r>
              <a:rPr lang="en-GB" sz="2800" i="1" dirty="0" smtClean="0">
                <a:latin typeface="Berlin Sans FB" panose="020E0602020502020306" pitchFamily="34" charset="0"/>
              </a:rPr>
              <a:t>”.</a:t>
            </a:r>
            <a:endParaRPr lang="en-GB" sz="2800" dirty="0">
              <a:latin typeface="Berlin Sans FB" panose="020E0602020502020306"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764704"/>
            <a:ext cx="1066578" cy="13402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980728"/>
            <a:ext cx="1231404" cy="783621"/>
          </a:xfrm>
          <a:prstGeom prst="rect">
            <a:avLst/>
          </a:prstGeom>
        </p:spPr>
      </p:pic>
    </p:spTree>
    <p:extLst>
      <p:ext uri="{BB962C8B-B14F-4D97-AF65-F5344CB8AC3E}">
        <p14:creationId xmlns:p14="http://schemas.microsoft.com/office/powerpoint/2010/main" val="1381597781"/>
      </p:ext>
    </p:extLst>
  </p:cSld>
  <p:clrMapOvr>
    <a:masterClrMapping/>
  </p:clrMapOvr>
  <p:transition spd="slow" advTm="800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84976" cy="243143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GB" sz="4000" b="1" dirty="0">
                <a:ln/>
                <a:solidFill>
                  <a:srgbClr val="3333FF"/>
                </a:solidFill>
                <a:latin typeface="Berlin Sans FB Demi" panose="020E0802020502020306" pitchFamily="34" charset="0"/>
              </a:rPr>
              <a:t>Learning 2 Learn Skills</a:t>
            </a:r>
          </a:p>
          <a:p>
            <a:r>
              <a:rPr lang="en-GB" sz="2800" dirty="0">
                <a:ln/>
                <a:latin typeface="Berlin Sans FB" panose="020E0602020502020306" pitchFamily="34" charset="0"/>
              </a:rPr>
              <a:t>We want our children to become responsible citizens who care for their neighbours, community and the wider environment. It is most important that they understand how to look after themselves in this ever-changing world.</a:t>
            </a:r>
          </a:p>
        </p:txBody>
      </p:sp>
      <p:sp>
        <p:nvSpPr>
          <p:cNvPr id="4" name="Rectangle 3"/>
          <p:cNvSpPr/>
          <p:nvPr/>
        </p:nvSpPr>
        <p:spPr>
          <a:xfrm>
            <a:off x="2555776" y="2764091"/>
            <a:ext cx="7704856" cy="3970318"/>
          </a:xfrm>
          <a:prstGeom prst="rect">
            <a:avLst/>
          </a:prstGeom>
        </p:spPr>
        <p:txBody>
          <a:bodyPr wrap="square">
            <a:spAutoFit/>
          </a:bodyPr>
          <a:lstStyle/>
          <a:p>
            <a:r>
              <a:rPr lang="en-GB" sz="2800" dirty="0" smtClean="0">
                <a:latin typeface="Berlin Sans FB" panose="020E0602020502020306" pitchFamily="34" charset="0"/>
              </a:rPr>
              <a:t>The ‘learning to learns’ skills are:</a:t>
            </a: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Relationships </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Responsibility</a:t>
            </a:r>
            <a:endParaRPr lang="en-GB" sz="3600" dirty="0" smtClean="0">
              <a:solidFill>
                <a:srgbClr val="3333FF"/>
              </a:solidFill>
              <a:latin typeface="Berlin Sans FB Demi" panose="020E0802020502020306" pitchFamily="34" charset="0"/>
            </a:endParaRP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Resilience</a:t>
            </a:r>
            <a:endParaRPr lang="en-GB" sz="3600" dirty="0" smtClean="0">
              <a:solidFill>
                <a:srgbClr val="3333FF"/>
              </a:solidFill>
              <a:latin typeface="Berlin Sans FB Demi" panose="020E0802020502020306" pitchFamily="34" charset="0"/>
            </a:endParaRP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Resourceful</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Risk-Taking</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Reflective</a:t>
            </a:r>
            <a:endParaRPr lang="en-GB" sz="3600" dirty="0">
              <a:solidFill>
                <a:srgbClr val="3333FF"/>
              </a:solidFill>
              <a:latin typeface="Berlin Sans FB Demi" panose="020E0802020502020306" pitchFamily="34" charset="0"/>
            </a:endParaRPr>
          </a:p>
        </p:txBody>
      </p:sp>
    </p:spTree>
    <p:extLst>
      <p:ext uri="{BB962C8B-B14F-4D97-AF65-F5344CB8AC3E}">
        <p14:creationId xmlns:p14="http://schemas.microsoft.com/office/powerpoint/2010/main" val="52173504"/>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548680"/>
            <a:ext cx="8352928" cy="95410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en-GB" sz="2800" b="1" dirty="0">
                <a:ln/>
                <a:solidFill>
                  <a:srgbClr val="3333FF"/>
                </a:solidFill>
              </a:rPr>
              <a:t>WHY ATTENDANCE AT </a:t>
            </a:r>
            <a:r>
              <a:rPr lang="en-GB" sz="2800" b="1" dirty="0" smtClean="0">
                <a:ln/>
                <a:solidFill>
                  <a:srgbClr val="3333FF"/>
                </a:solidFill>
              </a:rPr>
              <a:t>DE BOHUN SCHOOL </a:t>
            </a:r>
            <a:r>
              <a:rPr lang="en-GB" sz="2800" b="1" dirty="0">
                <a:ln/>
                <a:solidFill>
                  <a:srgbClr val="3333FF"/>
                </a:solidFill>
              </a:rPr>
              <a:t>IS SO IMPORTANT </a:t>
            </a:r>
          </a:p>
        </p:txBody>
      </p:sp>
      <p:sp>
        <p:nvSpPr>
          <p:cNvPr id="4" name="Rectangle 3"/>
          <p:cNvSpPr/>
          <p:nvPr/>
        </p:nvSpPr>
        <p:spPr>
          <a:xfrm>
            <a:off x="475725" y="1916832"/>
            <a:ext cx="8370676" cy="3539430"/>
          </a:xfrm>
          <a:prstGeom prst="rect">
            <a:avLst/>
          </a:prstGeom>
        </p:spPr>
        <p:txBody>
          <a:bodyPr wrap="square">
            <a:spAutoFit/>
          </a:bodyPr>
          <a:lstStyle/>
          <a:p>
            <a:r>
              <a:rPr lang="en-GB" sz="3200" dirty="0">
                <a:latin typeface="Berlin Sans FB" panose="020E0602020502020306" pitchFamily="34" charset="0"/>
              </a:rPr>
              <a:t>If a child of compulsory school age is registered at a school it is essential that they attend their school regularly and maintain a pattern of good attendance throughout their school career. Excellent attendance at school is important to allow a child or young person to </a:t>
            </a:r>
            <a:r>
              <a:rPr lang="en-GB" sz="3200" dirty="0" smtClean="0">
                <a:latin typeface="Berlin Sans FB" panose="020E0602020502020306" pitchFamily="34" charset="0"/>
              </a:rPr>
              <a:t>fulﬁl </a:t>
            </a:r>
            <a:r>
              <a:rPr lang="en-GB" sz="3200" dirty="0">
                <a:latin typeface="Berlin Sans FB" panose="020E0602020502020306" pitchFamily="34" charset="0"/>
              </a:rPr>
              <a:t>their potential.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76555"/>
            <a:ext cx="1066578" cy="1340277"/>
          </a:xfrm>
          <a:prstGeom prst="rect">
            <a:avLst/>
          </a:prstGeom>
        </p:spPr>
      </p:pic>
    </p:spTree>
    <p:extLst>
      <p:ext uri="{BB962C8B-B14F-4D97-AF65-F5344CB8AC3E}">
        <p14:creationId xmlns:p14="http://schemas.microsoft.com/office/powerpoint/2010/main" val="2344313056"/>
      </p:ext>
    </p:extLst>
  </p:cSld>
  <p:clrMapOvr>
    <a:masterClrMapping/>
  </p:clrMapOvr>
  <p:transition spd="slow" advTm="800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064896" cy="5970865"/>
          </a:xfrm>
          <a:prstGeom prst="rect">
            <a:avLst/>
          </a:prstGeom>
        </p:spPr>
        <p:txBody>
          <a:bodyPr wrap="square">
            <a:spAutoFit/>
          </a:bodyPr>
          <a:lstStyle/>
          <a:p>
            <a:r>
              <a:rPr lang="en-GB" sz="2800" dirty="0">
                <a:solidFill>
                  <a:srgbClr val="3333FF"/>
                </a:solidFill>
                <a:latin typeface="Berlin Sans FB Demi" panose="020E0802020502020306" pitchFamily="34" charset="0"/>
              </a:rPr>
              <a:t>Below are just some of the key reasons why it is so important children attend school: </a:t>
            </a:r>
            <a:endParaRPr lang="en-GB" sz="2800" dirty="0" smtClean="0">
              <a:solidFill>
                <a:srgbClr val="3333FF"/>
              </a:solidFill>
              <a:latin typeface="Berlin Sans FB Demi" panose="020E08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learn.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have fun.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make new friends.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experience new things in life. </a:t>
            </a: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develop awareness of other cultures, religion, </a:t>
            </a:r>
            <a:r>
              <a:rPr lang="en-GB" sz="2800" dirty="0" smtClean="0">
                <a:latin typeface="Berlin Sans FB" panose="020E0602020502020306" pitchFamily="34" charset="0"/>
              </a:rPr>
              <a:t>ethnicity </a:t>
            </a:r>
            <a:r>
              <a:rPr lang="en-GB" sz="2800" dirty="0">
                <a:latin typeface="Berlin Sans FB" panose="020E0602020502020306" pitchFamily="34" charset="0"/>
              </a:rPr>
              <a:t>and gender differences.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achieve.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gain </a:t>
            </a:r>
            <a:r>
              <a:rPr lang="en-GB" sz="2800" dirty="0" smtClean="0">
                <a:latin typeface="Berlin Sans FB" panose="020E0602020502020306" pitchFamily="34" charset="0"/>
              </a:rPr>
              <a:t>qualiﬁcations</a:t>
            </a:r>
            <a:r>
              <a:rPr lang="en-GB" sz="2800" dirty="0">
                <a:latin typeface="Berlin Sans FB" panose="020E0602020502020306" pitchFamily="34" charset="0"/>
              </a:rPr>
              <a:t>.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develop new skills.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build </a:t>
            </a:r>
            <a:r>
              <a:rPr lang="en-GB" sz="2800" dirty="0" smtClean="0">
                <a:latin typeface="Berlin Sans FB" panose="020E0602020502020306" pitchFamily="34" charset="0"/>
              </a:rPr>
              <a:t>conﬁdence </a:t>
            </a:r>
            <a:r>
              <a:rPr lang="en-GB" sz="2800" dirty="0">
                <a:latin typeface="Berlin Sans FB" panose="020E0602020502020306" pitchFamily="34" charset="0"/>
              </a:rPr>
              <a:t>and self-esteem.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have the best possible start in life.</a:t>
            </a:r>
          </a:p>
          <a:p>
            <a:endParaRPr lang="en-GB" dirty="0"/>
          </a:p>
        </p:txBody>
      </p:sp>
    </p:spTree>
    <p:extLst>
      <p:ext uri="{BB962C8B-B14F-4D97-AF65-F5344CB8AC3E}">
        <p14:creationId xmlns:p14="http://schemas.microsoft.com/office/powerpoint/2010/main" val="2508229644"/>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332656"/>
            <a:ext cx="7416824" cy="6001643"/>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48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6HS</a:t>
            </a:r>
          </a:p>
          <a:p>
            <a:pPr algn="ctr"/>
            <a:r>
              <a:rPr lang="en-GB" sz="4800" spc="50" dirty="0" smtClean="0">
                <a:ln w="11430"/>
                <a:solidFill>
                  <a:srgbClr val="3333FF"/>
                </a:solidFill>
                <a:latin typeface="Berlin Sans FB Demi" panose="020E0802020502020306" pitchFamily="34" charset="0"/>
              </a:rPr>
              <a:t>Class Teacher</a:t>
            </a:r>
            <a:endParaRPr lang="en-GB" sz="4800" spc="50" dirty="0" smtClean="0">
              <a:ln w="11430"/>
              <a:latin typeface="Berlin Sans FB Demi" panose="020E0802020502020306" pitchFamily="34" charset="0"/>
            </a:endParaRPr>
          </a:p>
          <a:p>
            <a:pPr algn="ctr"/>
            <a:r>
              <a:rPr lang="en-GB" sz="4800" spc="50" dirty="0" smtClean="0">
                <a:ln w="11430"/>
                <a:latin typeface="Berlin Sans FB Demi" panose="020E0802020502020306" pitchFamily="34" charset="0"/>
              </a:rPr>
              <a:t>Miss Smith</a:t>
            </a:r>
          </a:p>
          <a:p>
            <a:pPr algn="ctr"/>
            <a:r>
              <a:rPr lang="en-GB" sz="4800" spc="50" dirty="0" smtClean="0">
                <a:ln w="11430"/>
                <a:solidFill>
                  <a:srgbClr val="3333FF"/>
                </a:solidFill>
                <a:latin typeface="Berlin Sans FB Demi" panose="020E0802020502020306" pitchFamily="34" charset="0"/>
              </a:rPr>
              <a:t>Support teachers</a:t>
            </a:r>
          </a:p>
          <a:p>
            <a:pPr algn="ctr"/>
            <a:r>
              <a:rPr lang="en-GB" sz="4800" spc="50" dirty="0" smtClean="0">
                <a:ln w="11430"/>
                <a:solidFill>
                  <a:schemeClr val="tx1"/>
                </a:solidFill>
                <a:latin typeface="Berlin Sans FB Demi" panose="020E0802020502020306" pitchFamily="34" charset="0"/>
              </a:rPr>
              <a:t>Mr </a:t>
            </a:r>
            <a:r>
              <a:rPr lang="en-GB" sz="4800" spc="50" dirty="0" err="1" smtClean="0">
                <a:ln w="11430"/>
                <a:solidFill>
                  <a:schemeClr val="tx1"/>
                </a:solidFill>
                <a:latin typeface="Berlin Sans FB Demi" panose="020E0802020502020306" pitchFamily="34" charset="0"/>
              </a:rPr>
              <a:t>Panchoo</a:t>
            </a:r>
            <a:endParaRPr lang="en-GB" sz="4800" spc="50" dirty="0" smtClean="0">
              <a:ln w="11430"/>
              <a:solidFill>
                <a:schemeClr val="tx1"/>
              </a:solidFill>
              <a:latin typeface="Berlin Sans FB Demi" panose="020E0802020502020306" pitchFamily="34" charset="0"/>
            </a:endParaRPr>
          </a:p>
          <a:p>
            <a:pPr algn="ctr"/>
            <a:r>
              <a:rPr lang="en-GB" sz="4800" spc="50" dirty="0" smtClean="0">
                <a:ln w="11430"/>
                <a:solidFill>
                  <a:schemeClr val="tx1"/>
                </a:solidFill>
                <a:latin typeface="Berlin Sans FB Demi" panose="020E0802020502020306" pitchFamily="34" charset="0"/>
              </a:rPr>
              <a:t>Mrs </a:t>
            </a:r>
            <a:r>
              <a:rPr lang="en-GB" sz="4800" spc="50" dirty="0" err="1" smtClean="0">
                <a:ln w="11430"/>
                <a:solidFill>
                  <a:schemeClr val="tx1"/>
                </a:solidFill>
                <a:latin typeface="Berlin Sans FB Demi" panose="020E0802020502020306" pitchFamily="34" charset="0"/>
              </a:rPr>
              <a:t>Auvache</a:t>
            </a:r>
            <a:endParaRPr lang="en-GB" sz="4800" spc="50" dirty="0" smtClean="0">
              <a:ln w="11430"/>
              <a:solidFill>
                <a:schemeClr val="tx1"/>
              </a:solidFill>
              <a:latin typeface="Berlin Sans FB Demi" panose="020E0802020502020306" pitchFamily="34" charset="0"/>
            </a:endParaRPr>
          </a:p>
          <a:p>
            <a:pPr algn="ctr"/>
            <a:r>
              <a:rPr lang="en-GB" sz="4800" spc="50" dirty="0" smtClean="0">
                <a:ln w="11430"/>
                <a:solidFill>
                  <a:schemeClr val="tx1"/>
                </a:solidFill>
                <a:latin typeface="Berlin Sans FB Demi" panose="020E0802020502020306" pitchFamily="34" charset="0"/>
              </a:rPr>
              <a:t>Mr </a:t>
            </a:r>
            <a:r>
              <a:rPr lang="en-GB" sz="4800" spc="50" dirty="0" err="1" smtClean="0">
                <a:ln w="11430"/>
                <a:solidFill>
                  <a:schemeClr val="tx1"/>
                </a:solidFill>
                <a:latin typeface="Berlin Sans FB Demi" panose="020E0802020502020306" pitchFamily="34" charset="0"/>
              </a:rPr>
              <a:t>Samura</a:t>
            </a:r>
            <a:endParaRPr lang="en-GB" sz="4800" spc="50" dirty="0">
              <a:ln w="11430"/>
              <a:solidFill>
                <a:schemeClr val="tx1"/>
              </a:solidFill>
              <a:latin typeface="Berlin Sans FB Demi" panose="020E0802020502020306" pitchFamily="34" charset="0"/>
            </a:endParaRPr>
          </a:p>
          <a:p>
            <a:pPr algn="ctr"/>
            <a:endParaRPr lang="en-GB" sz="4800" spc="50" dirty="0" smtClean="0">
              <a:ln w="11430"/>
              <a:latin typeface="Berlin Sans FB Demi" panose="020E0802020502020306" pitchFamily="34" charset="0"/>
            </a:endParaRPr>
          </a:p>
        </p:txBody>
      </p:sp>
    </p:spTree>
    <p:extLst>
      <p:ext uri="{BB962C8B-B14F-4D97-AF65-F5344CB8AC3E}">
        <p14:creationId xmlns:p14="http://schemas.microsoft.com/office/powerpoint/2010/main" val="3840632635"/>
      </p:ext>
    </p:extLst>
  </p:cSld>
  <p:clrMapOvr>
    <a:masterClrMapping/>
  </p:clrMapOvr>
  <p:transition spd="slow" advClick="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80920" cy="5816977"/>
          </a:xfrm>
          <a:prstGeom prst="rect">
            <a:avLst/>
          </a:prstGeom>
        </p:spPr>
        <p:txBody>
          <a:bodyPr wrap="square">
            <a:spAutoFit/>
          </a:bodyPr>
          <a:lstStyle/>
          <a:p>
            <a:r>
              <a:rPr lang="en-GB" sz="2400" dirty="0">
                <a:solidFill>
                  <a:srgbClr val="3333FF"/>
                </a:solidFill>
                <a:latin typeface="Berlin Sans FB Demi" panose="020E0802020502020306" pitchFamily="34" charset="0"/>
              </a:rPr>
              <a:t>EVERY SCHOOL DAY COUNTS </a:t>
            </a:r>
            <a:endParaRPr lang="en-GB" sz="2400" dirty="0" smtClean="0">
              <a:solidFill>
                <a:srgbClr val="3333FF"/>
              </a:solidFill>
              <a:latin typeface="Berlin Sans FB Demi" panose="020E0802020502020306" pitchFamily="34" charset="0"/>
            </a:endParaRPr>
          </a:p>
          <a:p>
            <a:r>
              <a:rPr lang="en-GB" sz="2400" dirty="0" smtClean="0">
                <a:latin typeface="Berlin Sans FB" panose="020E0602020502020306" pitchFamily="34" charset="0"/>
              </a:rPr>
              <a:t>Every </a:t>
            </a:r>
            <a:r>
              <a:rPr lang="en-GB" sz="2400" dirty="0">
                <a:latin typeface="Berlin Sans FB" panose="020E0602020502020306" pitchFamily="34" charset="0"/>
              </a:rPr>
              <a:t>single day a child is absent from school equates to a day of lost learning. Attendance percentages can be misleading. </a:t>
            </a:r>
          </a:p>
          <a:p>
            <a:endParaRPr lang="en-GB" sz="2000" dirty="0" smtClean="0">
              <a:latin typeface="Berlin Sans FB" panose="020E0602020502020306" pitchFamily="34" charset="0"/>
            </a:endParaRPr>
          </a:p>
          <a:p>
            <a:endParaRPr lang="en-GB" sz="2000" dirty="0">
              <a:latin typeface="Berlin Sans FB" panose="020E0602020502020306" pitchFamily="34" charset="0"/>
            </a:endParaRPr>
          </a:p>
          <a:p>
            <a:endParaRPr lang="en-GB" sz="2000" dirty="0" smtClean="0">
              <a:latin typeface="Berlin Sans FB" panose="020E0602020502020306" pitchFamily="34" charset="0"/>
            </a:endParaRPr>
          </a:p>
          <a:p>
            <a:r>
              <a:rPr lang="en-GB" sz="2000" dirty="0" smtClean="0">
                <a:solidFill>
                  <a:srgbClr val="3333FF"/>
                </a:solidFill>
                <a:latin typeface="Berlin Sans FB" panose="020E0602020502020306" pitchFamily="34" charset="0"/>
              </a:rPr>
              <a:t>100</a:t>
            </a:r>
            <a:r>
              <a:rPr lang="en-GB" sz="2000" dirty="0">
                <a:solidFill>
                  <a:srgbClr val="3333FF"/>
                </a:solidFill>
                <a:latin typeface="Berlin Sans FB" panose="020E0602020502020306" pitchFamily="34" charset="0"/>
              </a:rPr>
              <a:t>%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0 </a:t>
            </a:r>
            <a:r>
              <a:rPr lang="en-GB" sz="2000" dirty="0">
                <a:latin typeface="Berlin Sans FB" panose="020E0602020502020306" pitchFamily="34" charset="0"/>
              </a:rPr>
              <a:t>Days </a:t>
            </a:r>
            <a:r>
              <a:rPr lang="en-GB" sz="2000" dirty="0" smtClean="0">
                <a:latin typeface="Berlin Sans FB" panose="020E0602020502020306" pitchFamily="34" charset="0"/>
              </a:rPr>
              <a:t>Missed: Excellent</a:t>
            </a:r>
          </a:p>
          <a:p>
            <a:r>
              <a:rPr lang="en-GB" sz="2000" dirty="0" smtClean="0">
                <a:solidFill>
                  <a:srgbClr val="3333FF"/>
                </a:solidFill>
                <a:latin typeface="Berlin Sans FB" panose="020E0602020502020306" pitchFamily="34" charset="0"/>
              </a:rPr>
              <a:t>95</a:t>
            </a:r>
            <a:r>
              <a:rPr lang="en-GB" sz="2000" dirty="0">
                <a:solidFill>
                  <a:srgbClr val="3333FF"/>
                </a:solidFill>
                <a:latin typeface="Berlin Sans FB" panose="020E0602020502020306" pitchFamily="34" charset="0"/>
              </a:rPr>
              <a:t>%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9 </a:t>
            </a:r>
            <a:r>
              <a:rPr lang="en-GB" sz="2000" dirty="0">
                <a:latin typeface="Berlin Sans FB" panose="020E0602020502020306" pitchFamily="34" charset="0"/>
              </a:rPr>
              <a:t>Days of Absence 1 Week and 4 Days of Learning </a:t>
            </a:r>
            <a:r>
              <a:rPr lang="en-GB" sz="2000" dirty="0" smtClean="0">
                <a:latin typeface="Berlin Sans FB" panose="020E0602020502020306" pitchFamily="34" charset="0"/>
              </a:rPr>
              <a:t>Missed: Satisfactory</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90%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19 </a:t>
            </a:r>
            <a:r>
              <a:rPr lang="en-GB" sz="2000" dirty="0">
                <a:latin typeface="Berlin Sans FB" panose="020E0602020502020306" pitchFamily="34" charset="0"/>
              </a:rPr>
              <a:t>Days of Absence 3 Weeks and  4 Days of Learning </a:t>
            </a:r>
            <a:r>
              <a:rPr lang="en-GB" sz="2000" dirty="0" smtClean="0">
                <a:latin typeface="Berlin Sans FB" panose="020E0602020502020306" pitchFamily="34" charset="0"/>
              </a:rPr>
              <a:t>Missed: Poor</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85%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28 </a:t>
            </a:r>
            <a:r>
              <a:rPr lang="en-GB" sz="2000" dirty="0">
                <a:latin typeface="Berlin Sans FB" panose="020E0602020502020306" pitchFamily="34" charset="0"/>
              </a:rPr>
              <a:t>Days of Absence 5 Weeks and 3 Days of Learning </a:t>
            </a:r>
            <a:r>
              <a:rPr lang="en-GB" sz="2000" dirty="0" smtClean="0">
                <a:latin typeface="Berlin Sans FB" panose="020E0602020502020306" pitchFamily="34" charset="0"/>
              </a:rPr>
              <a:t>Missed: Very </a:t>
            </a:r>
            <a:r>
              <a:rPr lang="en-GB" sz="2000" dirty="0">
                <a:latin typeface="Berlin Sans FB" panose="020E0602020502020306" pitchFamily="34" charset="0"/>
              </a:rPr>
              <a:t>Poor</a:t>
            </a:r>
          </a:p>
          <a:p>
            <a:r>
              <a:rPr lang="en-GB" sz="2000" dirty="0">
                <a:solidFill>
                  <a:srgbClr val="3333FF"/>
                </a:solidFill>
                <a:latin typeface="Berlin Sans FB" panose="020E0602020502020306" pitchFamily="34" charset="0"/>
              </a:rPr>
              <a:t>80% </a:t>
            </a:r>
            <a:r>
              <a:rPr lang="en-GB" sz="2000" dirty="0" smtClean="0">
                <a:solidFill>
                  <a:srgbClr val="3333FF"/>
                </a:solidFill>
                <a:latin typeface="Berlin Sans FB" panose="020E0602020502020306" pitchFamily="34" charset="0"/>
              </a:rPr>
              <a:t>Attendance</a:t>
            </a:r>
          </a:p>
          <a:p>
            <a:r>
              <a:rPr lang="en-GB" sz="2000" dirty="0" smtClean="0">
                <a:latin typeface="Berlin Sans FB" panose="020E0602020502020306" pitchFamily="34" charset="0"/>
              </a:rPr>
              <a:t>38 </a:t>
            </a:r>
            <a:r>
              <a:rPr lang="en-GB" sz="2000" dirty="0">
                <a:latin typeface="Berlin Sans FB" panose="020E0602020502020306" pitchFamily="34" charset="0"/>
              </a:rPr>
              <a:t>Days of Absence 7 Weeks and 3 Days of Learning </a:t>
            </a:r>
            <a:r>
              <a:rPr lang="en-GB" sz="2000" dirty="0" smtClean="0">
                <a:latin typeface="Berlin Sans FB" panose="020E0602020502020306" pitchFamily="34" charset="0"/>
              </a:rPr>
              <a:t>Missed: Unacceptable</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75% </a:t>
            </a:r>
            <a:r>
              <a:rPr lang="en-GB" sz="2000" dirty="0" smtClean="0">
                <a:solidFill>
                  <a:srgbClr val="3333FF"/>
                </a:solidFill>
                <a:latin typeface="Berlin Sans FB" panose="020E0602020502020306" pitchFamily="34" charset="0"/>
              </a:rPr>
              <a:t>Attendance</a:t>
            </a:r>
          </a:p>
          <a:p>
            <a:r>
              <a:rPr lang="en-GB" sz="2000" dirty="0" smtClean="0">
                <a:latin typeface="Berlin Sans FB" panose="020E0602020502020306" pitchFamily="34" charset="0"/>
              </a:rPr>
              <a:t>46 </a:t>
            </a:r>
            <a:r>
              <a:rPr lang="en-GB" sz="2000" dirty="0">
                <a:latin typeface="Berlin Sans FB" panose="020E0602020502020306" pitchFamily="34" charset="0"/>
              </a:rPr>
              <a:t>Days of Absence 9 Weeks and 1 Day of Learning </a:t>
            </a:r>
            <a:r>
              <a:rPr lang="en-GB" sz="2000" dirty="0" smtClean="0">
                <a:latin typeface="Berlin Sans FB" panose="020E0602020502020306" pitchFamily="34" charset="0"/>
              </a:rPr>
              <a:t>Missed: Unacceptable</a:t>
            </a:r>
            <a:endParaRPr lang="en-GB" sz="2000" dirty="0">
              <a:latin typeface="Berlin Sans FB" panose="020E0602020502020306" pitchFamily="34" charset="0"/>
            </a:endParaRPr>
          </a:p>
        </p:txBody>
      </p:sp>
      <p:sp>
        <p:nvSpPr>
          <p:cNvPr id="3" name="TextBox 2"/>
          <p:cNvSpPr txBox="1"/>
          <p:nvPr/>
        </p:nvSpPr>
        <p:spPr>
          <a:xfrm>
            <a:off x="5796136" y="1700808"/>
            <a:ext cx="2592288"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GB" sz="4000" b="1" dirty="0" smtClean="0">
                <a:ln/>
                <a:solidFill>
                  <a:srgbClr val="3333FF"/>
                </a:solidFill>
                <a:effectLst>
                  <a:glow rad="228600">
                    <a:schemeClr val="accent1">
                      <a:satMod val="175000"/>
                      <a:alpha val="40000"/>
                    </a:schemeClr>
                  </a:glow>
                </a:effectLst>
                <a:latin typeface="Berlin Sans FB Demi" panose="020E0802020502020306" pitchFamily="34" charset="0"/>
              </a:rPr>
              <a:t>Miss school</a:t>
            </a:r>
          </a:p>
          <a:p>
            <a:r>
              <a:rPr lang="en-GB" sz="4000" b="1" dirty="0" smtClean="0">
                <a:ln/>
                <a:solidFill>
                  <a:srgbClr val="3333FF"/>
                </a:solidFill>
                <a:effectLst>
                  <a:glow rad="228600">
                    <a:schemeClr val="accent1">
                      <a:satMod val="175000"/>
                      <a:alpha val="40000"/>
                    </a:schemeClr>
                  </a:glow>
                </a:effectLst>
                <a:latin typeface="Berlin Sans FB Demi" panose="020E0802020502020306" pitchFamily="34" charset="0"/>
              </a:rPr>
              <a:t>Miss out</a:t>
            </a:r>
            <a:endParaRPr lang="en-GB" sz="4000" b="1" dirty="0">
              <a:ln/>
              <a:solidFill>
                <a:srgbClr val="3333FF"/>
              </a:solidFill>
              <a:effectLst>
                <a:glow rad="228600">
                  <a:schemeClr val="accent1">
                    <a:satMod val="175000"/>
                    <a:alpha val="40000"/>
                  </a:schemeClr>
                </a:glow>
              </a:effectLst>
              <a:latin typeface="Berlin Sans FB Demi" panose="020E0802020502020306" pitchFamily="34" charset="0"/>
            </a:endParaRPr>
          </a:p>
        </p:txBody>
      </p:sp>
    </p:spTree>
    <p:extLst>
      <p:ext uri="{BB962C8B-B14F-4D97-AF65-F5344CB8AC3E}">
        <p14:creationId xmlns:p14="http://schemas.microsoft.com/office/powerpoint/2010/main" val="3648679426"/>
      </p:ext>
    </p:extLst>
  </p:cSld>
  <p:clrMapOvr>
    <a:masterClrMapping/>
  </p:clrMapOvr>
  <p:transition spd="slow" advTm="8000">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4675" y="539262"/>
            <a:ext cx="4572000" cy="1815882"/>
          </a:xfrm>
          <a:prstGeom prst="rect">
            <a:avLst/>
          </a:prstGeom>
        </p:spPr>
        <p:txBody>
          <a:bodyPr>
            <a:spAutoFit/>
          </a:bodyPr>
          <a:lstStyle/>
          <a:p>
            <a:pPr algn="ctr"/>
            <a:r>
              <a:rPr lang="en-GB" sz="4000" b="1" dirty="0" smtClean="0">
                <a:ln/>
                <a:solidFill>
                  <a:srgbClr val="3333FF"/>
                </a:solidFill>
              </a:rPr>
              <a:t>Year 6 </a:t>
            </a:r>
          </a:p>
          <a:p>
            <a:pPr algn="ctr"/>
            <a:r>
              <a:rPr lang="en-GB" sz="3600" b="1" dirty="0" smtClean="0">
                <a:ln/>
                <a:solidFill>
                  <a:srgbClr val="3333FF"/>
                </a:solidFill>
              </a:rPr>
              <a:t>School Journey 2018</a:t>
            </a:r>
            <a:endParaRPr lang="en-GB" sz="3600" b="1" dirty="0">
              <a:ln/>
              <a:solidFill>
                <a:srgbClr val="3333FF"/>
              </a:solidFill>
            </a:endParaRPr>
          </a:p>
        </p:txBody>
      </p:sp>
      <p:pic>
        <p:nvPicPr>
          <p:cNvPr id="3074" name="Picture 2" descr="Image result for jca mill ryt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943" y="620688"/>
            <a:ext cx="1944216" cy="1458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105801"/>
            <a:ext cx="2843808" cy="21240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4347449"/>
            <a:ext cx="2520280" cy="18824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536169"/>
            <a:ext cx="2065408" cy="1542681"/>
          </a:xfrm>
          <a:prstGeom prst="rect">
            <a:avLst/>
          </a:prstGeom>
        </p:spPr>
      </p:pic>
    </p:spTree>
    <p:extLst>
      <p:ext uri="{BB962C8B-B14F-4D97-AF65-F5344CB8AC3E}">
        <p14:creationId xmlns:p14="http://schemas.microsoft.com/office/powerpoint/2010/main" val="1714023079"/>
      </p:ext>
    </p:extLst>
  </p:cSld>
  <p:clrMapOvr>
    <a:masterClrMapping/>
  </p:clrMapOvr>
  <p:transition spd="slow" advTm="8000">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4" name="Rectangle 3"/>
          <p:cNvSpPr>
            <a:spLocks noChangeArrowheads="1"/>
          </p:cNvSpPr>
          <p:nvPr/>
        </p:nvSpPr>
        <p:spPr bwMode="auto">
          <a:xfrm>
            <a:off x="539552" y="897686"/>
            <a:ext cx="7911323" cy="508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GB" altLang="en-US"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We </a:t>
            </a:r>
            <a:r>
              <a:rPr lang="en-GB" altLang="en-US"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are offering you the amazing opportunity to become </a:t>
            </a:r>
            <a:r>
              <a:rPr lang="en-GB" altLang="en-US"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6JS’s</a:t>
            </a:r>
          </a:p>
          <a:p>
            <a:pPr algn="just" defTabSz="685800"/>
            <a:r>
              <a:rPr lang="en-GB" altLang="en-US"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Parent </a:t>
            </a:r>
            <a:r>
              <a:rPr lang="en-GB" altLang="en-US"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Champion!</a:t>
            </a:r>
          </a:p>
          <a:p>
            <a:pPr algn="just" defTabSz="685800"/>
            <a:endParaRPr lang="en-GB" altLang="en-US" sz="1000" dirty="0"/>
          </a:p>
          <a:p>
            <a:pPr algn="just" defTabSz="685800"/>
            <a:r>
              <a:rPr lang="en-GB" altLang="en-US" dirty="0">
                <a:latin typeface="Comic Sans MS" panose="030F0702030302020204" pitchFamily="66" charset="0"/>
                <a:ea typeface="Calibri" panose="020F0502020204030204" pitchFamily="34" charset="0"/>
                <a:cs typeface="Times New Roman" panose="02020603050405020304" pitchFamily="18" charset="0"/>
              </a:rPr>
              <a:t>You will be someone who will help us to build the </a:t>
            </a:r>
            <a:endParaRPr lang="en-GB" altLang="en-US" dirty="0" smtClean="0">
              <a:latin typeface="Comic Sans MS" panose="030F0702030302020204" pitchFamily="66" charset="0"/>
              <a:ea typeface="Calibri" panose="020F0502020204030204" pitchFamily="34" charset="0"/>
              <a:cs typeface="Times New Roman" panose="02020603050405020304" pitchFamily="18" charset="0"/>
            </a:endParaRPr>
          </a:p>
          <a:p>
            <a:pPr algn="just" defTabSz="685800"/>
            <a:r>
              <a:rPr lang="en-GB" altLang="en-US" dirty="0" smtClean="0">
                <a:latin typeface="Comic Sans MS" panose="030F0702030302020204" pitchFamily="66" charset="0"/>
                <a:ea typeface="Calibri" panose="020F0502020204030204" pitchFamily="34" charset="0"/>
                <a:cs typeface="Times New Roman" panose="02020603050405020304" pitchFamily="18" charset="0"/>
              </a:rPr>
              <a:t>school </a:t>
            </a:r>
            <a:r>
              <a:rPr lang="en-GB" altLang="en-US" dirty="0">
                <a:latin typeface="Comic Sans MS" panose="030F0702030302020204" pitchFamily="66" charset="0"/>
                <a:ea typeface="Calibri" panose="020F0502020204030204" pitchFamily="34" charset="0"/>
                <a:cs typeface="Times New Roman" panose="02020603050405020304" pitchFamily="18" charset="0"/>
              </a:rPr>
              <a:t>community as well as be a Champion for this class.</a:t>
            </a:r>
          </a:p>
          <a:p>
            <a:pPr algn="just" defTabSz="685800"/>
            <a:endParaRPr lang="en-GB" altLang="en-US" dirty="0">
              <a:latin typeface="Comic Sans MS" panose="030F0702030302020204" pitchFamily="66" charset="0"/>
              <a:cs typeface="Times New Roman" panose="02020603050405020304" pitchFamily="18" charset="0"/>
            </a:endParaRPr>
          </a:p>
          <a:p>
            <a:pPr algn="just" defTabSz="685800"/>
            <a:endParaRPr lang="en-GB" altLang="en-US" sz="1000" dirty="0"/>
          </a:p>
          <a:p>
            <a:pPr algn="just" defTabSz="685800"/>
            <a:r>
              <a:rPr lang="en-GB" altLang="en-US"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Responsibilities:</a:t>
            </a:r>
            <a:endParaRPr lang="en-GB" altLang="en-US" sz="1000" dirty="0"/>
          </a:p>
          <a:p>
            <a:pPr algn="just"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Organising the year group cake sale,</a:t>
            </a:r>
            <a:endParaRPr lang="en-GB" altLang="en-US" sz="1000" dirty="0"/>
          </a:p>
          <a:p>
            <a:pPr algn="just"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Supporting events such as discos, parties and the summer fair,</a:t>
            </a:r>
            <a:endParaRPr lang="en-GB" altLang="en-US" sz="1000" dirty="0"/>
          </a:p>
          <a:p>
            <a:pPr algn="just"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Organising and maintaining a class WhatsApp group to deliver class messages </a:t>
            </a:r>
            <a:r>
              <a:rPr lang="en-GB" altLang="en-US" dirty="0" err="1">
                <a:latin typeface="Comic Sans MS" panose="030F0702030302020204" pitchFamily="66" charset="0"/>
                <a:ea typeface="Calibri" panose="020F0502020204030204" pitchFamily="34" charset="0"/>
                <a:cs typeface="Times New Roman" panose="02020603050405020304" pitchFamily="18" charset="0"/>
              </a:rPr>
              <a:t>etc</a:t>
            </a:r>
            <a:r>
              <a:rPr lang="en-GB" altLang="en-US" dirty="0">
                <a:latin typeface="Comic Sans MS" panose="030F0702030302020204" pitchFamily="66" charset="0"/>
                <a:ea typeface="Calibri" panose="020F0502020204030204" pitchFamily="34" charset="0"/>
                <a:cs typeface="Times New Roman" panose="02020603050405020304" pitchFamily="18" charset="0"/>
              </a:rPr>
              <a:t>,</a:t>
            </a:r>
            <a:endParaRPr lang="en-GB" altLang="en-US" sz="1000" dirty="0"/>
          </a:p>
          <a:p>
            <a:pPr algn="just"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Organising parent reading volunteers,</a:t>
            </a:r>
            <a:endParaRPr lang="en-GB" altLang="en-US" sz="1000" dirty="0"/>
          </a:p>
          <a:p>
            <a:pPr algn="just"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Ask for feedback from the parents,</a:t>
            </a:r>
            <a:endParaRPr lang="en-GB" altLang="en-US" sz="1000" dirty="0"/>
          </a:p>
          <a:p>
            <a:pPr algn="just"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Liaise and feedback with/to the teacher,</a:t>
            </a:r>
            <a:endParaRPr lang="en-GB" altLang="en-US" sz="1000" dirty="0"/>
          </a:p>
          <a:p>
            <a:pPr algn="just"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During the term, the champion will have the opportunity to attend </a:t>
            </a:r>
            <a:r>
              <a:rPr lang="en-GB" altLang="en-US" dirty="0">
                <a:latin typeface="Calibri" panose="020F0502020204030204" pitchFamily="34" charset="0"/>
                <a:ea typeface="Calibri" panose="020F0502020204030204" pitchFamily="34" charset="0"/>
                <a:cs typeface="Times New Roman" panose="02020603050405020304" pitchFamily="18" charset="0"/>
              </a:rPr>
              <a:t>‘</a:t>
            </a:r>
            <a:r>
              <a:rPr lang="en-GB" altLang="en-US" dirty="0">
                <a:latin typeface="Comic Sans MS" panose="030F0702030302020204" pitchFamily="66" charset="0"/>
                <a:ea typeface="Calibri" panose="020F0502020204030204" pitchFamily="34" charset="0"/>
                <a:cs typeface="Times New Roman" panose="02020603050405020304" pitchFamily="18" charset="0"/>
              </a:rPr>
              <a:t>Afternoon Tea</a:t>
            </a:r>
            <a:r>
              <a:rPr lang="en-GB" altLang="en-US" dirty="0">
                <a:latin typeface="Calibri" panose="020F0502020204030204" pitchFamily="34" charset="0"/>
                <a:ea typeface="Calibri" panose="020F0502020204030204" pitchFamily="34" charset="0"/>
                <a:cs typeface="Times New Roman" panose="02020603050405020304" pitchFamily="18" charset="0"/>
              </a:rPr>
              <a:t>’</a:t>
            </a:r>
            <a:r>
              <a:rPr lang="en-GB" altLang="en-US" dirty="0">
                <a:latin typeface="Comic Sans MS" panose="030F0702030302020204" pitchFamily="66" charset="0"/>
                <a:ea typeface="Calibri" panose="020F0502020204030204" pitchFamily="34" charset="0"/>
                <a:cs typeface="Times New Roman" panose="02020603050405020304" pitchFamily="18" charset="0"/>
              </a:rPr>
              <a:t> with SLT, this will give you the opportunity to move the school forward by sharing ideas and feeding back any issues or ideas to the school.</a:t>
            </a:r>
            <a:endParaRPr lang="en-GB" altLang="en-US" dirty="0"/>
          </a:p>
        </p:txBody>
      </p:sp>
      <p:pic>
        <p:nvPicPr>
          <p:cNvPr id="6" name="Picture 1" descr="Image result for parent champ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484784"/>
            <a:ext cx="1647683" cy="171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61416"/>
      </p:ext>
    </p:extLst>
  </p:cSld>
  <p:clrMapOvr>
    <a:masterClrMapping/>
  </p:clrMapOvr>
  <p:transition spd="slow" advTm="8000">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7632848" cy="3816429"/>
          </a:xfrm>
          <a:prstGeom prst="rect">
            <a:avLst/>
          </a:prstGeom>
          <a:noFill/>
        </p:spPr>
        <p:txBody>
          <a:bodyPr wrap="square" rtlCol="0">
            <a:spAutoFit/>
          </a:bodyPr>
          <a:lstStyle/>
          <a:p>
            <a:pPr algn="ctr"/>
            <a:r>
              <a:rPr lang="en-GB" sz="2800" u="sng" dirty="0" smtClean="0">
                <a:latin typeface="Berlin Sans FB" panose="020E0602020502020306" pitchFamily="34" charset="0"/>
              </a:rPr>
              <a:t>Key Dates This Term</a:t>
            </a:r>
          </a:p>
          <a:p>
            <a:endParaRPr lang="en-GB" dirty="0">
              <a:latin typeface="Berlin Sans FB" panose="020E0602020502020306" pitchFamily="34" charset="0"/>
            </a:endParaRPr>
          </a:p>
          <a:p>
            <a:r>
              <a:rPr lang="en-GB" sz="2000" dirty="0" smtClean="0">
                <a:latin typeface="Berlin Sans FB" panose="020E0602020502020306" pitchFamily="34" charset="0"/>
              </a:rPr>
              <a:t>6HS Class Assembly: Thursday 4</a:t>
            </a:r>
            <a:r>
              <a:rPr lang="en-GB" sz="2000" baseline="30000" dirty="0" smtClean="0">
                <a:latin typeface="Berlin Sans FB" panose="020E0602020502020306" pitchFamily="34" charset="0"/>
              </a:rPr>
              <a:t>th</a:t>
            </a:r>
            <a:r>
              <a:rPr lang="en-GB" sz="2000" dirty="0" smtClean="0">
                <a:latin typeface="Berlin Sans FB" panose="020E0602020502020306" pitchFamily="34" charset="0"/>
              </a:rPr>
              <a:t> October at 9:00am </a:t>
            </a:r>
          </a:p>
          <a:p>
            <a:endParaRPr lang="en-GB" sz="2000" dirty="0" smtClean="0">
              <a:latin typeface="Berlin Sans FB" panose="020E0602020502020306" pitchFamily="34" charset="0"/>
            </a:endParaRPr>
          </a:p>
          <a:p>
            <a:r>
              <a:rPr lang="en-GB" sz="2000" dirty="0">
                <a:latin typeface="Berlin Sans FB" panose="020E0602020502020306" pitchFamily="34" charset="0"/>
              </a:rPr>
              <a:t>Secondary School application deadline – 31</a:t>
            </a:r>
            <a:r>
              <a:rPr lang="en-GB" sz="2000" baseline="30000" dirty="0">
                <a:latin typeface="Berlin Sans FB" panose="020E0602020502020306" pitchFamily="34" charset="0"/>
              </a:rPr>
              <a:t>st</a:t>
            </a:r>
            <a:r>
              <a:rPr lang="en-GB" sz="2000" dirty="0">
                <a:latin typeface="Berlin Sans FB" panose="020E0602020502020306" pitchFamily="34" charset="0"/>
              </a:rPr>
              <a:t> October </a:t>
            </a:r>
          </a:p>
          <a:p>
            <a:endParaRPr lang="en-GB" sz="2000" dirty="0" smtClean="0">
              <a:latin typeface="Berlin Sans FB" panose="020E0602020502020306" pitchFamily="34" charset="0"/>
            </a:endParaRPr>
          </a:p>
          <a:p>
            <a:r>
              <a:rPr lang="en-GB" sz="2000" dirty="0" smtClean="0">
                <a:latin typeface="Berlin Sans FB" panose="020E0602020502020306" pitchFamily="34" charset="0"/>
              </a:rPr>
              <a:t>Parent’s Evening:  Monday 26</a:t>
            </a:r>
            <a:r>
              <a:rPr lang="en-GB" sz="2000" baseline="30000" dirty="0" smtClean="0">
                <a:latin typeface="Berlin Sans FB" panose="020E0602020502020306" pitchFamily="34" charset="0"/>
              </a:rPr>
              <a:t>th</a:t>
            </a:r>
            <a:r>
              <a:rPr lang="en-GB" sz="2000" dirty="0" smtClean="0">
                <a:latin typeface="Berlin Sans FB" panose="020E0602020502020306" pitchFamily="34" charset="0"/>
              </a:rPr>
              <a:t> November and Wednesday 28</a:t>
            </a:r>
            <a:r>
              <a:rPr lang="en-GB" sz="2000" baseline="30000" dirty="0" smtClean="0">
                <a:latin typeface="Berlin Sans FB" panose="020E0602020502020306" pitchFamily="34" charset="0"/>
              </a:rPr>
              <a:t>th</a:t>
            </a:r>
            <a:r>
              <a:rPr lang="en-GB" sz="2000" dirty="0" smtClean="0">
                <a:latin typeface="Berlin Sans FB" panose="020E0602020502020306" pitchFamily="34" charset="0"/>
              </a:rPr>
              <a:t> November</a:t>
            </a:r>
          </a:p>
          <a:p>
            <a:endParaRPr lang="en-GB" sz="2000" dirty="0" smtClean="0">
              <a:latin typeface="Berlin Sans FB" panose="020E0602020502020306" pitchFamily="34" charset="0"/>
            </a:endParaRPr>
          </a:p>
          <a:p>
            <a:r>
              <a:rPr lang="en-GB" sz="2000" dirty="0" smtClean="0">
                <a:latin typeface="Berlin Sans FB" panose="020E0602020502020306" pitchFamily="34" charset="0"/>
              </a:rPr>
              <a:t> </a:t>
            </a:r>
          </a:p>
          <a:p>
            <a:endParaRPr lang="en-GB" dirty="0">
              <a:latin typeface="Berlin Sans FB" panose="020E0602020502020306" pitchFamily="34" charset="0"/>
            </a:endParaRPr>
          </a:p>
          <a:p>
            <a:endParaRPr lang="en-GB" dirty="0">
              <a:latin typeface="Berlin Sans FB" panose="020E0602020502020306" pitchFamily="34" charset="0"/>
            </a:endParaRPr>
          </a:p>
        </p:txBody>
      </p:sp>
      <p:pic>
        <p:nvPicPr>
          <p:cNvPr id="1026" name="Picture 2" descr="Image result for 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2" y="3212976"/>
            <a:ext cx="3816424" cy="294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92051"/>
      </p:ext>
    </p:extLst>
  </p:cSld>
  <p:clrMapOvr>
    <a:masterClrMapping/>
  </p:clrMapOvr>
  <p:transition spd="slow" advTm="8000">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064896" cy="6001643"/>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3200" spc="50" dirty="0" smtClean="0">
                <a:ln w="11430"/>
                <a:solidFill>
                  <a:srgbClr val="3333FF"/>
                </a:solidFill>
                <a:effectLst>
                  <a:outerShdw blurRad="38100" dist="38100" dir="2700000" algn="tl">
                    <a:srgbClr val="000000">
                      <a:alpha val="43137"/>
                    </a:srgbClr>
                  </a:outerShdw>
                </a:effectLst>
                <a:latin typeface="Berlin Sans FB Demi" panose="020E0802020502020306" pitchFamily="34" charset="0"/>
              </a:rPr>
              <a:t>Other teaching staff</a:t>
            </a:r>
          </a:p>
          <a:p>
            <a:endParaRPr lang="en-GB" sz="3200" spc="50" dirty="0" smtClean="0">
              <a:ln w="11430"/>
              <a:latin typeface="Berlin Sans FB Demi" panose="020E0802020502020306" pitchFamily="34" charset="0"/>
            </a:endParaRPr>
          </a:p>
          <a:p>
            <a:endParaRPr lang="en-GB" sz="2800" spc="50" dirty="0">
              <a:ln w="11430"/>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Mrs </a:t>
            </a:r>
            <a:r>
              <a:rPr lang="en-GB" sz="2800" spc="50" dirty="0" err="1" smtClean="0">
                <a:ln w="11430"/>
                <a:solidFill>
                  <a:schemeClr val="tx1"/>
                </a:solidFill>
                <a:latin typeface="Berlin Sans FB Demi" panose="020E0802020502020306" pitchFamily="34" charset="0"/>
              </a:rPr>
              <a:t>Gregoriou</a:t>
            </a:r>
            <a:r>
              <a:rPr lang="en-GB" sz="2800" spc="50" dirty="0" smtClean="0">
                <a:ln w="11430"/>
                <a:solidFill>
                  <a:schemeClr val="tx1"/>
                </a:solidFill>
                <a:latin typeface="Berlin Sans FB Demi" panose="020E0802020502020306" pitchFamily="34" charset="0"/>
              </a:rPr>
              <a:t> will take the children for ICT on Thursday afternoons for one hour. </a:t>
            </a:r>
          </a:p>
          <a:p>
            <a:endParaRPr lang="en-GB" sz="2800" spc="50" dirty="0">
              <a:ln w="11430"/>
              <a:solidFill>
                <a:schemeClr val="tx1"/>
              </a:solidFill>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Miss Conway will teach Music on Thursday afternoons for one hour. </a:t>
            </a:r>
          </a:p>
          <a:p>
            <a:endParaRPr lang="en-GB" sz="2800" spc="50" dirty="0">
              <a:ln w="11430"/>
              <a:solidFill>
                <a:schemeClr val="tx1"/>
              </a:solidFill>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P.E. will take place on Monday and Wednesday afternoons.</a:t>
            </a:r>
            <a:endParaRPr lang="en-GB" sz="2800" spc="50" dirty="0">
              <a:ln w="11430"/>
              <a:solidFill>
                <a:schemeClr val="tx1"/>
              </a:solidFill>
              <a:latin typeface="Berlin Sans FB Demi" panose="020E0802020502020306" pitchFamily="34" charset="0"/>
            </a:endParaRPr>
          </a:p>
          <a:p>
            <a:endParaRPr lang="en-GB" sz="3200" spc="50" dirty="0" smtClean="0">
              <a:ln w="11430"/>
              <a:solidFill>
                <a:schemeClr val="tx1"/>
              </a:solidFill>
              <a:latin typeface="Berlin Sans FB Demi" panose="020E0802020502020306" pitchFamily="34" charset="0"/>
            </a:endParaRPr>
          </a:p>
          <a:p>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672458283"/>
      </p:ext>
    </p:extLst>
  </p:cSld>
  <p:clrMapOvr>
    <a:masterClrMapping/>
  </p:clrMapOvr>
  <p:transition spd="slow" advTm="8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80354" y="1326548"/>
            <a:ext cx="4572000" cy="4801314"/>
          </a:xfrm>
          <a:prstGeom prst="rect">
            <a:avLst/>
          </a:prstGeom>
        </p:spPr>
        <p:txBody>
          <a:bodyPr>
            <a:spAutoFit/>
          </a:bodyPr>
          <a:lstStyle/>
          <a:p>
            <a:r>
              <a:rPr lang="en-GB" sz="3600" b="1" u="sng" dirty="0" smtClean="0">
                <a:effectLst/>
                <a:latin typeface="Berlin Sans FB" panose="020E0602020502020306" pitchFamily="34" charset="0"/>
              </a:rPr>
              <a:t>Girls</a:t>
            </a:r>
            <a:endParaRPr lang="en-GB" sz="3600" dirty="0" smtClean="0">
              <a:latin typeface="Berlin Sans FB" panose="020E0602020502020306" pitchFamily="34" charset="0"/>
            </a:endParaRPr>
          </a:p>
          <a:p>
            <a:r>
              <a:rPr lang="en-GB" sz="3000" dirty="0" smtClean="0">
                <a:effectLst/>
                <a:latin typeface="Berlin Sans FB" panose="020E0602020502020306" pitchFamily="34" charset="0"/>
              </a:rPr>
              <a:t>White Shirt</a:t>
            </a:r>
          </a:p>
          <a:p>
            <a:r>
              <a:rPr lang="en-GB" sz="3000" dirty="0" smtClean="0">
                <a:latin typeface="Berlin Sans FB" panose="020E0602020502020306" pitchFamily="34" charset="0"/>
              </a:rPr>
              <a:t>School tie</a:t>
            </a:r>
          </a:p>
          <a:p>
            <a:r>
              <a:rPr lang="en-GB" sz="3000" dirty="0" smtClean="0">
                <a:effectLst/>
                <a:latin typeface="Berlin Sans FB" panose="020E0602020502020306" pitchFamily="34" charset="0"/>
              </a:rPr>
              <a:t>Royal Blue Cardigan/V neck jumper</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Dark Grey/Black Skirt or Trousers</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White/Grey/Black Tights or Socks</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Black School Shoes</a:t>
            </a:r>
            <a:endParaRPr lang="en-GB" sz="3000" dirty="0">
              <a:latin typeface="Berlin Sans FB" panose="020E0602020502020306" pitchFamily="34" charset="0"/>
            </a:endParaRPr>
          </a:p>
        </p:txBody>
      </p:sp>
      <p:pic>
        <p:nvPicPr>
          <p:cNvPr id="1026" name="Picture 2" descr="http://www.brigade.uk.com/images/products/De%20Bohun%20Vneck%20sweatshirt%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85276"/>
            <a:ext cx="1747664" cy="14563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rigade.uk.com/images/products/Banbury%20Skirt%20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354" y="3667249"/>
            <a:ext cx="1912000" cy="15933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rigade.uk.com/images/products/De%20Bohun%20Fleece%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072900"/>
            <a:ext cx="1913219" cy="15943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rigade.uk.com/images/products/De%20Bohun%20Sweat%20caardi%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742" y="4515456"/>
            <a:ext cx="1972099" cy="16434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shopping?q=tbn:ANd9GcS9MTj6N2WX_Sv42nmYzxau9Yf5GKGmG2TRLM7eh66CuQE0dJ4vkqTyAX51DIkCmFu6qvrb5b8&amp;usqp=C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402" y="404664"/>
            <a:ext cx="2387952" cy="238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21507"/>
      </p:ext>
    </p:extLst>
  </p:cSld>
  <p:clrMapOvr>
    <a:masterClrMapping/>
  </p:clrMapOvr>
  <p:transition spd="slow" advTm="8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880" y="1340768"/>
            <a:ext cx="5148064" cy="3970318"/>
          </a:xfrm>
          <a:prstGeom prst="rect">
            <a:avLst/>
          </a:prstGeom>
        </p:spPr>
        <p:txBody>
          <a:bodyPr wrap="square">
            <a:spAutoFit/>
          </a:bodyPr>
          <a:lstStyle/>
          <a:p>
            <a:r>
              <a:rPr lang="en-GB" sz="3600" b="1" u="sng" dirty="0" smtClean="0">
                <a:effectLst/>
                <a:latin typeface="Berlin Sans FB" panose="020E0602020502020306" pitchFamily="34" charset="0"/>
              </a:rPr>
              <a:t>Boys</a:t>
            </a:r>
            <a:endParaRPr lang="en-GB" sz="3600" dirty="0" smtClean="0">
              <a:latin typeface="Berlin Sans FB" panose="020E0602020502020306" pitchFamily="34" charset="0"/>
            </a:endParaRPr>
          </a:p>
          <a:p>
            <a:r>
              <a:rPr lang="en-GB" sz="3600" dirty="0" smtClean="0">
                <a:effectLst/>
                <a:latin typeface="Berlin Sans FB" panose="020E0602020502020306" pitchFamily="34" charset="0"/>
              </a:rPr>
              <a:t>White Shirt</a:t>
            </a:r>
          </a:p>
          <a:p>
            <a:r>
              <a:rPr lang="en-GB" sz="3600" dirty="0" smtClean="0">
                <a:latin typeface="Berlin Sans FB" panose="020E0602020502020306" pitchFamily="34" charset="0"/>
              </a:rPr>
              <a:t>School tie</a:t>
            </a:r>
          </a:p>
          <a:p>
            <a:r>
              <a:rPr lang="en-GB" sz="3600" dirty="0" smtClean="0">
                <a:effectLst/>
                <a:latin typeface="Berlin Sans FB" panose="020E0602020502020306" pitchFamily="34" charset="0"/>
              </a:rPr>
              <a:t>Royal Blue v neck jumper</a:t>
            </a:r>
            <a:endParaRPr lang="en-GB" sz="3600" dirty="0" smtClean="0">
              <a:latin typeface="Berlin Sans FB" panose="020E0602020502020306" pitchFamily="34" charset="0"/>
            </a:endParaRPr>
          </a:p>
          <a:p>
            <a:r>
              <a:rPr lang="en-GB" sz="3600" dirty="0" smtClean="0">
                <a:effectLst/>
                <a:latin typeface="Berlin Sans FB" panose="020E0602020502020306" pitchFamily="34" charset="0"/>
              </a:rPr>
              <a:t>Dark Grey/Black Trousers or Shorts</a:t>
            </a:r>
            <a:endParaRPr lang="en-GB" sz="3600" dirty="0" smtClean="0">
              <a:latin typeface="Berlin Sans FB" panose="020E0602020502020306" pitchFamily="34" charset="0"/>
            </a:endParaRPr>
          </a:p>
          <a:p>
            <a:r>
              <a:rPr lang="en-GB" sz="3600" dirty="0" smtClean="0">
                <a:effectLst/>
                <a:latin typeface="Berlin Sans FB" panose="020E0602020502020306" pitchFamily="34" charset="0"/>
              </a:rPr>
              <a:t>Black School Shoes</a:t>
            </a:r>
            <a:endParaRPr lang="en-GB" sz="3600" dirty="0">
              <a:latin typeface="Berlin Sans FB" panose="020E0602020502020306" pitchFamily="34" charset="0"/>
            </a:endParaRPr>
          </a:p>
        </p:txBody>
      </p:sp>
      <p:pic>
        <p:nvPicPr>
          <p:cNvPr id="2052" name="Picture 4" descr="http://asda.scene7.com/is/image/Asda/5054065910274?hei=560&amp;qlt=85&amp;fmt=pjpg&amp;resmode=sharp&amp;op_usm=1.1,0.5,0,0&amp;defaultimage=default_details_George_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32656"/>
            <a:ext cx="2019022" cy="27113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brigade.uk.com/images/products/De%20Bohun%20Vneck%20sweatshirt%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769" y="612575"/>
            <a:ext cx="1747664" cy="1456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brigade.uk.com/images/products/De%20Bohun%20Fleece%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28" y="2528752"/>
            <a:ext cx="1913219" cy="15943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rigade.uk.com/images/products/Fulham%20Boys%20trousers%20(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858" y="4349060"/>
            <a:ext cx="2314575"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097614"/>
      </p:ext>
    </p:extLst>
  </p:cSld>
  <p:clrMapOvr>
    <a:masterClrMapping/>
  </p:clrMapOvr>
  <p:transition spd="slow" advTm="8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wea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98825"/>
            <a:ext cx="523875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258234" y="5384305"/>
            <a:ext cx="828784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omic Sans MS" panose="030F0702030302020204" pitchFamily="66" charset="0"/>
              </a:rPr>
              <a:t>School Uniform</a:t>
            </a:r>
            <a:endParaRPr kumimoji="0" lang="en-US"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omic Sans MS" panose="030F0702030302020204" pitchFamily="66" charset="0"/>
              </a:rPr>
              <a:t>Sweatshirts, cardigans and fleeces, with the school logo, can be purchased </a:t>
            </a:r>
          </a:p>
          <a:p>
            <a:pPr lvl="0" eaLnBrk="0" fontAlgn="base" hangingPunct="0">
              <a:spcBef>
                <a:spcPct val="0"/>
              </a:spcBef>
              <a:spcAft>
                <a:spcPct val="0"/>
              </a:spcAft>
            </a:pPr>
            <a:r>
              <a:rPr kumimoji="0" lang="en-US" altLang="en-US" b="0" i="0" u="none" strike="noStrike" cap="none" normalizeH="0" baseline="0" smtClean="0">
                <a:ln>
                  <a:noFill/>
                </a:ln>
                <a:solidFill>
                  <a:schemeClr val="tx1"/>
                </a:solidFill>
                <a:effectLst/>
                <a:latin typeface="Comic Sans MS" panose="030F0702030302020204" pitchFamily="66" charset="0"/>
              </a:rPr>
              <a:t>from </a:t>
            </a:r>
            <a:r>
              <a:rPr lang="en-US" altLang="en-US">
                <a:latin typeface="Arial" panose="020B0604020202020204" pitchFamily="34" charset="0"/>
                <a:hlinkClick r:id="rId3" action="ppaction://hlinksldjump"/>
              </a:rPr>
              <a:t>https://www.smithsschoolwear.co.uk/store/  </a:t>
            </a:r>
            <a:endParaRPr lang="en-US" altLang="en-US" dirty="0">
              <a:latin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87" y="621282"/>
            <a:ext cx="2505878" cy="208823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9" y="620689"/>
            <a:ext cx="2633006" cy="219417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3103771"/>
            <a:ext cx="2288611" cy="190717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0125" y="3319578"/>
            <a:ext cx="1804181" cy="150348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4829" y="620689"/>
            <a:ext cx="2278101" cy="189841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0658" y="3149791"/>
            <a:ext cx="2379894" cy="1983245"/>
          </a:xfrm>
          <a:prstGeom prst="rect">
            <a:avLst/>
          </a:prstGeom>
        </p:spPr>
      </p:pic>
    </p:spTree>
    <p:extLst>
      <p:ext uri="{BB962C8B-B14F-4D97-AF65-F5344CB8AC3E}">
        <p14:creationId xmlns:p14="http://schemas.microsoft.com/office/powerpoint/2010/main" val="1226738260"/>
      </p:ext>
    </p:extLst>
  </p:cSld>
  <p:clrMapOvr>
    <a:masterClrMapping/>
  </p:clrMapOvr>
  <p:transition spd="slow" advTm="8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566737" y="5285987"/>
            <a:ext cx="8183562" cy="105251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GB" b="0" dirty="0" smtClean="0">
                <a:ln w="11430"/>
                <a:solidFill>
                  <a:schemeClr val="tx1"/>
                </a:solidFill>
                <a:effectLst/>
                <a:latin typeface="Berlin Sans FB" pitchFamily="34" charset="0"/>
              </a:rPr>
              <a:t>Before you buy school shoes, think about their suitability</a:t>
            </a:r>
          </a:p>
        </p:txBody>
      </p:sp>
      <p:pic>
        <p:nvPicPr>
          <p:cNvPr id="8195" name="Picture 2" descr="http://i.ebayimg.com/00/$(KGrHqMOKowE35(O-ektBOBJo2pknQ~~0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793" y="361884"/>
            <a:ext cx="2364257" cy="177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www.blogcdn.com/www.parentdish.co.uk/media/2011/07/balkan-gtx-jnr-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350" y="2904317"/>
            <a:ext cx="2160549" cy="14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www.comparestoreprices.co.uk/images/cl/clarks-daisy-dust-inf-black-lea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86" y="3235751"/>
            <a:ext cx="2452158" cy="163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Richter 5311 SHARK P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250" y="411445"/>
            <a:ext cx="1951784" cy="15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Princess Stardust BEAUTY P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629" y="3575813"/>
            <a:ext cx="1893846" cy="144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4"/>
          <p:cNvSpPr txBox="1">
            <a:spLocks noChangeArrowheads="1"/>
          </p:cNvSpPr>
          <p:nvPr/>
        </p:nvSpPr>
        <p:spPr bwMode="auto">
          <a:xfrm>
            <a:off x="2382883" y="4454137"/>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8204" name="TextBox 13"/>
          <p:cNvSpPr txBox="1">
            <a:spLocks noChangeArrowheads="1"/>
          </p:cNvSpPr>
          <p:nvPr/>
        </p:nvSpPr>
        <p:spPr bwMode="auto">
          <a:xfrm>
            <a:off x="5382794" y="2080222"/>
            <a:ext cx="7635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dirty="0">
                <a:solidFill>
                  <a:srgbClr val="FF0000"/>
                </a:solidFill>
                <a:sym typeface="Wingdings" pitchFamily="2" charset="2"/>
              </a:rPr>
              <a:t>x</a:t>
            </a:r>
            <a:endParaRPr lang="en-GB" sz="4400" dirty="0">
              <a:solidFill>
                <a:srgbClr val="FF0000"/>
              </a:solidFill>
            </a:endParaRPr>
          </a:p>
        </p:txBody>
      </p:sp>
      <p:pic>
        <p:nvPicPr>
          <p:cNvPr id="1026" name="Picture 2" descr="Buy Crocs Classic Kids Sandals, Lime Online at johnlewis.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3174" y="1971419"/>
            <a:ext cx="2074117" cy="2074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kmaxx.com/content/ebiz/tkmaxx/invt/G./j./x./26859146/26859146_larg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637" y="449066"/>
            <a:ext cx="2163321" cy="2163322"/>
          </a:xfrm>
          <a:prstGeom prst="rect">
            <a:avLst/>
          </a:prstGeom>
          <a:noFill/>
          <a:extLst>
            <a:ext uri="{909E8E84-426E-40DD-AFC4-6F175D3DCCD1}">
              <a14:hiddenFill xmlns:a14="http://schemas.microsoft.com/office/drawing/2010/main">
                <a:solidFill>
                  <a:srgbClr val="FFFFFF"/>
                </a:solidFill>
              </a14:hiddenFill>
            </a:ext>
          </a:extLst>
        </p:spPr>
      </p:pic>
      <p:sp>
        <p:nvSpPr>
          <p:cNvPr id="8203" name="TextBox 5"/>
          <p:cNvSpPr txBox="1">
            <a:spLocks noChangeArrowheads="1"/>
          </p:cNvSpPr>
          <p:nvPr/>
        </p:nvSpPr>
        <p:spPr bwMode="auto">
          <a:xfrm>
            <a:off x="565637" y="1749410"/>
            <a:ext cx="763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7" name="TextBox 14"/>
          <p:cNvSpPr txBox="1">
            <a:spLocks noChangeArrowheads="1"/>
          </p:cNvSpPr>
          <p:nvPr/>
        </p:nvSpPr>
        <p:spPr bwMode="auto">
          <a:xfrm>
            <a:off x="5764588" y="331109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8" name="TextBox 5"/>
          <p:cNvSpPr txBox="1">
            <a:spLocks noChangeArrowheads="1"/>
          </p:cNvSpPr>
          <p:nvPr/>
        </p:nvSpPr>
        <p:spPr bwMode="auto">
          <a:xfrm>
            <a:off x="2786326" y="491131"/>
            <a:ext cx="763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9" name="TextBox 14"/>
          <p:cNvSpPr txBox="1">
            <a:spLocks noChangeArrowheads="1"/>
          </p:cNvSpPr>
          <p:nvPr/>
        </p:nvSpPr>
        <p:spPr bwMode="auto">
          <a:xfrm>
            <a:off x="7916361" y="445413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20" name="TextBox 4"/>
          <p:cNvSpPr txBox="1">
            <a:spLocks noChangeArrowheads="1"/>
          </p:cNvSpPr>
          <p:nvPr/>
        </p:nvSpPr>
        <p:spPr bwMode="auto">
          <a:xfrm>
            <a:off x="4395749" y="4007256"/>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21" name="TextBox 14"/>
          <p:cNvSpPr txBox="1">
            <a:spLocks noChangeArrowheads="1"/>
          </p:cNvSpPr>
          <p:nvPr/>
        </p:nvSpPr>
        <p:spPr bwMode="auto">
          <a:xfrm>
            <a:off x="8100392" y="1371144"/>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Tree>
    <p:extLst>
      <p:ext uri="{BB962C8B-B14F-4D97-AF65-F5344CB8AC3E}">
        <p14:creationId xmlns:p14="http://schemas.microsoft.com/office/powerpoint/2010/main" val="2485596529"/>
      </p:ext>
    </p:extLst>
  </p:cSld>
  <p:clrMapOvr>
    <a:masterClrMapping/>
  </p:clrMapOvr>
  <p:transition spd="slow" advTm="800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4725144"/>
            <a:ext cx="8183880" cy="105156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0" dirty="0" smtClean="0">
                <a:ln w="11430"/>
                <a:solidFill>
                  <a:schemeClr val="tx1"/>
                </a:solidFill>
                <a:effectLst>
                  <a:outerShdw blurRad="50800" dist="39000" dir="5460000" algn="tl">
                    <a:srgbClr val="000000">
                      <a:alpha val="38000"/>
                    </a:srgbClr>
                  </a:outerShdw>
                </a:effectLst>
                <a:latin typeface="Berlin Sans FB" panose="020E0602020502020306" pitchFamily="34" charset="0"/>
              </a:rPr>
              <a:t>Don’t forget to label EVERYTHING!</a:t>
            </a:r>
          </a:p>
        </p:txBody>
      </p:sp>
      <p:pic>
        <p:nvPicPr>
          <p:cNvPr id="7171" name="Picture 2" descr="http://www.nametags4u.co.uk/images/galprod79/iron%20on%20ck%20tshirt%2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92633"/>
            <a:ext cx="4532312" cy="3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Shoe and Property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557" y="2860749"/>
            <a:ext cx="30194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72 Woven Sew-on Nameta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682" y="796131"/>
            <a:ext cx="2400300" cy="1971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234961"/>
      </p:ext>
    </p:extLst>
  </p:cSld>
  <p:clrMapOvr>
    <a:masterClrMapping/>
  </p:clrMapOvr>
  <p:transition spd="slow" advTm="8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689039"/>
            <a:ext cx="3240360" cy="5878532"/>
          </a:xfrm>
          <a:prstGeom prst="rect">
            <a:avLst/>
          </a:prstGeom>
          <a:noFill/>
        </p:spPr>
        <p:txBody>
          <a:bodyPr wrap="square" rtlCol="0">
            <a:spAutoFit/>
          </a:bodyPr>
          <a:lstStyle/>
          <a:p>
            <a:pPr algn="ctr"/>
            <a:r>
              <a:rPr lang="en-GB" sz="2400" b="1" dirty="0" smtClean="0">
                <a:latin typeface="Berlin Sans FB" panose="020E0602020502020306" pitchFamily="34" charset="0"/>
              </a:rPr>
              <a:t>Outdoor PE – Monday Afternoon</a:t>
            </a:r>
          </a:p>
          <a:p>
            <a:endParaRPr lang="en-GB" sz="2800" b="1" dirty="0">
              <a:latin typeface="Berlin Sans FB" panose="020E0602020502020306" pitchFamily="34" charset="0"/>
            </a:endParaRPr>
          </a:p>
          <a:p>
            <a:pPr algn="ctr"/>
            <a:r>
              <a:rPr lang="en-GB" sz="2400" dirty="0" smtClean="0">
                <a:latin typeface="Berlin Sans FB" panose="020E0602020502020306" pitchFamily="34" charset="0"/>
              </a:rPr>
              <a:t>Winter</a:t>
            </a:r>
          </a:p>
          <a:p>
            <a:pPr marL="457200" indent="-457200">
              <a:buFont typeface="Arial" panose="020B0604020202020204" pitchFamily="34" charset="0"/>
              <a:buChar char="•"/>
            </a:pPr>
            <a:r>
              <a:rPr lang="en-GB" sz="2400" dirty="0" smtClean="0">
                <a:latin typeface="Berlin Sans FB" panose="020E0602020502020306" pitchFamily="34" charset="0"/>
              </a:rPr>
              <a:t>tracksuit/jogging bottoms</a:t>
            </a:r>
          </a:p>
          <a:p>
            <a:pPr marL="457200" indent="-457200">
              <a:buFont typeface="Arial" panose="020B0604020202020204" pitchFamily="34" charset="0"/>
              <a:buChar char="•"/>
            </a:pPr>
            <a:r>
              <a:rPr lang="en-GB" sz="2400" dirty="0" smtClean="0">
                <a:latin typeface="Berlin Sans FB" panose="020E0602020502020306" pitchFamily="34" charset="0"/>
              </a:rPr>
              <a:t>tracksuit top/sweatshirt</a:t>
            </a:r>
          </a:p>
          <a:p>
            <a:pPr marL="457200" indent="-457200">
              <a:buFont typeface="Arial" panose="020B0604020202020204" pitchFamily="34" charset="0"/>
              <a:buChar char="•"/>
            </a:pPr>
            <a:endParaRPr lang="en-GB" sz="2400" dirty="0">
              <a:latin typeface="Berlin Sans FB" panose="020E0602020502020306" pitchFamily="34" charset="0"/>
            </a:endParaRPr>
          </a:p>
          <a:p>
            <a:pPr algn="ctr"/>
            <a:r>
              <a:rPr lang="en-GB" sz="2400" dirty="0" smtClean="0">
                <a:latin typeface="Berlin Sans FB" panose="020E0602020502020306" pitchFamily="34" charset="0"/>
              </a:rPr>
              <a:t>Summer</a:t>
            </a:r>
          </a:p>
          <a:p>
            <a:pPr marL="342900" indent="-342900">
              <a:buFont typeface="Arial" panose="020B0604020202020204" pitchFamily="34" charset="0"/>
              <a:buChar char="•"/>
            </a:pPr>
            <a:r>
              <a:rPr lang="en-GB" sz="2400" dirty="0" smtClean="0">
                <a:latin typeface="Berlin Sans FB" panose="020E0602020502020306" pitchFamily="34" charset="0"/>
              </a:rPr>
              <a:t>T-shirt </a:t>
            </a:r>
          </a:p>
          <a:p>
            <a:pPr marL="342900" indent="-342900">
              <a:buFont typeface="Arial" panose="020B0604020202020204" pitchFamily="34" charset="0"/>
              <a:buChar char="•"/>
            </a:pPr>
            <a:r>
              <a:rPr lang="en-GB" sz="2400" dirty="0" smtClean="0">
                <a:latin typeface="Berlin Sans FB" panose="020E0602020502020306" pitchFamily="34" charset="0"/>
              </a:rPr>
              <a:t>Shorts</a:t>
            </a:r>
          </a:p>
          <a:p>
            <a:endParaRPr lang="en-GB" sz="3600" dirty="0" smtClean="0">
              <a:latin typeface="Berlin Sans FB" panose="020E0602020502020306" pitchFamily="34" charset="0"/>
            </a:endParaRPr>
          </a:p>
          <a:p>
            <a:pPr algn="ctr"/>
            <a:r>
              <a:rPr lang="en-GB" sz="2400" dirty="0" smtClean="0">
                <a:latin typeface="Berlin Sans FB" panose="020E0602020502020306" pitchFamily="34" charset="0"/>
              </a:rPr>
              <a:t>Always</a:t>
            </a:r>
          </a:p>
          <a:p>
            <a:pPr marL="342900" indent="-342900">
              <a:buFont typeface="Arial" panose="020B0604020202020204" pitchFamily="34" charset="0"/>
              <a:buChar char="•"/>
            </a:pPr>
            <a:r>
              <a:rPr lang="en-GB" sz="2400" dirty="0" smtClean="0">
                <a:latin typeface="Berlin Sans FB" panose="020E0602020502020306" pitchFamily="34" charset="0"/>
              </a:rPr>
              <a:t>Trainers / plimsolls</a:t>
            </a:r>
            <a:endParaRPr lang="en-GB" sz="2400" dirty="0">
              <a:latin typeface="Berlin Sans FB" panose="020E0602020502020306" pitchFamily="34" charset="0"/>
            </a:endParaRPr>
          </a:p>
        </p:txBody>
      </p:sp>
      <p:pic>
        <p:nvPicPr>
          <p:cNvPr id="1026" name="Picture 2" descr="Image result for outside school play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689039"/>
            <a:ext cx="4761169"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58794"/>
      </p:ext>
    </p:extLst>
  </p:cSld>
  <p:clrMapOvr>
    <a:masterClrMapping/>
  </p:clrMapOvr>
  <p:transition spd="slow" advTm="8000">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08">
      <a:dk1>
        <a:sysClr val="windowText" lastClr="000000"/>
      </a:dk1>
      <a:lt1>
        <a:sysClr val="window" lastClr="FFFFFF"/>
      </a:lt1>
      <a:dk2>
        <a:srgbClr val="666666"/>
      </a:dk2>
      <a:lt2>
        <a:srgbClr val="D2D2D2"/>
      </a:lt2>
      <a:accent1>
        <a:srgbClr val="FFFF00"/>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TotalTime>
  <Words>900</Words>
  <Application>Microsoft Office PowerPoint</Application>
  <PresentationFormat>On-screen Show (4:3)</PresentationFormat>
  <Paragraphs>205</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Berlin Sans FB</vt:lpstr>
      <vt:lpstr>Berlin Sans FB Demi</vt:lpstr>
      <vt:lpstr>Calibri</vt:lpstr>
      <vt:lpstr>Comic Sans MS</vt:lpstr>
      <vt:lpstr>Times New Roman</vt:lpstr>
      <vt:lpstr>Verdana</vt:lpstr>
      <vt:lpstr>Wingdings</vt:lpstr>
      <vt:lpstr>Wingdings 2</vt:lpstr>
      <vt:lpstr>XCCW Joined 1a</vt:lpstr>
      <vt:lpstr>Aspect</vt:lpstr>
      <vt:lpstr>PowerPoint Presentation</vt:lpstr>
      <vt:lpstr>PowerPoint Presentation</vt:lpstr>
      <vt:lpstr>PowerPoint Presentation</vt:lpstr>
      <vt:lpstr>PowerPoint Presentation</vt:lpstr>
      <vt:lpstr>PowerPoint Presentation</vt:lpstr>
      <vt:lpstr>PowerPoint Presentation</vt:lpstr>
      <vt:lpstr>Before you buy school shoes, think about their suitability</vt:lpstr>
      <vt:lpstr>Don’t forget to label EVERYTHING!</vt:lpstr>
      <vt:lpstr>PowerPoint Presentation</vt:lpstr>
      <vt:lpstr>PowerPoint Presentation</vt:lpstr>
      <vt:lpstr>PowerPoint Presentation</vt:lpstr>
      <vt:lpstr>PowerPoint Presentation</vt:lpstr>
      <vt:lpstr>SATs Week 13th – 16th May</vt:lpstr>
      <vt:lpstr>PowerPoint Presentation</vt:lpstr>
      <vt:lpstr>Ways to support your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jbrigg</dc:creator>
  <cp:lastModifiedBy>Sean Smith</cp:lastModifiedBy>
  <cp:revision>54</cp:revision>
  <dcterms:created xsi:type="dcterms:W3CDTF">2014-09-14T17:33:40Z</dcterms:created>
  <dcterms:modified xsi:type="dcterms:W3CDTF">2018-10-17T12:20:18Z</dcterms:modified>
</cp:coreProperties>
</file>