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6" r:id="rId4"/>
    <p:sldId id="258" r:id="rId5"/>
    <p:sldId id="259" r:id="rId6"/>
    <p:sldId id="260" r:id="rId7"/>
    <p:sldId id="264" r:id="rId8"/>
    <p:sldId id="265" r:id="rId9"/>
    <p:sldId id="261" r:id="rId10"/>
    <p:sldId id="267" r:id="rId11"/>
    <p:sldId id="262"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3DCEC-C4A5-45B7-8167-9A40FB332FAE}" type="datetimeFigureOut">
              <a:rPr lang="en-GB" smtClean="0"/>
              <a:t>23/09/2019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E9CDB-3736-4BBC-9B56-A5F450090E13}" type="slidenum">
              <a:rPr lang="en-GB" smtClean="0"/>
              <a:t>‹#›</a:t>
            </a:fld>
            <a:endParaRPr lang="en-GB"/>
          </a:p>
        </p:txBody>
      </p:sp>
    </p:spTree>
    <p:extLst>
      <p:ext uri="{BB962C8B-B14F-4D97-AF65-F5344CB8AC3E}">
        <p14:creationId xmlns:p14="http://schemas.microsoft.com/office/powerpoint/2010/main" val="304655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AE9CDB-3736-4BBC-9B56-A5F450090E13}" type="slidenum">
              <a:rPr lang="en-GB" smtClean="0"/>
              <a:t>10</a:t>
            </a:fld>
            <a:endParaRPr lang="en-GB"/>
          </a:p>
        </p:txBody>
      </p:sp>
    </p:spTree>
    <p:extLst>
      <p:ext uri="{BB962C8B-B14F-4D97-AF65-F5344CB8AC3E}">
        <p14:creationId xmlns:p14="http://schemas.microsoft.com/office/powerpoint/2010/main" val="299506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Tree>
  </p:cSld>
  <p:clrMapOvr>
    <a:masterClrMapping/>
  </p:clrMapOvr>
  <p:transition spd="slow" advTm="8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B48427-14B3-49FD-B8B1-B3E45B212A83}" type="datetimeFigureOut">
              <a:rPr lang="en-GB" smtClean="0"/>
              <a:t>23/09/2019</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979C781-BB74-4140-9A0B-3431A9E3239E}" type="slidenum">
              <a:rPr lang="en-GB" smtClean="0"/>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slow" advTm="8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2B48427-14B3-49FD-B8B1-B3E45B212A83}" type="datetimeFigureOut">
              <a:rPr lang="en-GB" smtClean="0"/>
              <a:t>23/09/2019</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79C781-BB74-4140-9A0B-3431A9E3239E}"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8000">
    <p:pull/>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uk/url?sa=i&amp;rct=j&amp;q=&amp;esrc=s&amp;source=images&amp;cd=&amp;cad=rja&amp;uact=8&amp;docid=eEavlycVM13CmM&amp;tbnid=5q6JUhabC7Jz1M:&amp;ved=0CAcQjRw&amp;url=http://www.art2go-uk.com/product_info.php?products_id=206&amp;ei=h9gVVLjwMoTOaIeYgrAM&amp;bvm=bv.75097201,d.ZGU&amp;psig=AFQjCNHCnaS4GEYOrKxDn64MqDyrhM8llg&amp;ust=1410804226000306" TargetMode="External"/><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www.google.co.uk/imgres?imgurl=http://images.clipartlogo.com/files/ss/thumb/460/46002013/cartoon-vector-outline_small.jpg&amp;imgrefurl=http://www.clipartlogo.com/premium/detail/illustration-of-human-faced_43483672.html&amp;docid=NCIhvf9RZuyNIM&amp;tbnid=tzcAWIF4MBsHDM:&amp;w=125&amp;h=83&amp;ei=ML3NUsPsJ8XV0QWlsIHoDQ&amp;ved=0CAIQxiAwAA&amp;iact=c" TargetMode="External"/><Relationship Id="rId7" Type="http://schemas.openxmlformats.org/officeDocument/2006/relationships/hyperlink" Target="http://www.google.co.uk/url?sa=i&amp;rct=j&amp;q=&amp;esrc=s&amp;source=images&amp;cd=&amp;cad=rja&amp;docid=Teb3te8mnV_JKM&amp;tbnid=ToljwUR9INBI5M:&amp;ved=0CAUQjRw&amp;url=http://www.fotosearch.com/clip-art/eye.html&amp;ei=AZPNUoqVBNCa0QXdxoGoBA&amp;bvm=bv.58187178,d.ZG4&amp;psig=AFQjCNGK6j1Dkh4dVJSzNqOpP6bju2s1tA&amp;ust=1389290594722317"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www.google.co.uk/url?sa=i&amp;rct=j&amp;q=&amp;esrc=s&amp;source=images&amp;cd=&amp;cad=rja&amp;docid=ieya8maXPcFJSM&amp;tbnid=cqYhq8vIX4vGTM:&amp;ved=0CAUQjRw&amp;url=http://tatoobild.com/praying/praying-hands-2-black-and-white.html&amp;ei=UcHNUqOUHOy20QW8n4DoDw&amp;psig=AFQjCNFxMf-IZ_N3Gzpawmmfb2JH48p0-A&amp;ust=1389302383412425" TargetMode="External"/><Relationship Id="rId10" Type="http://schemas.openxmlformats.org/officeDocument/2006/relationships/image" Target="../media/image36.png"/><Relationship Id="rId4" Type="http://schemas.openxmlformats.org/officeDocument/2006/relationships/image" Target="../media/image33.jpeg"/><Relationship Id="rId9" Type="http://schemas.openxmlformats.org/officeDocument/2006/relationships/hyperlink" Target="http://www.google.co.uk/url?sa=i&amp;rct=j&amp;q=&amp;esrc=s&amp;source=images&amp;cd=&amp;cad=rja&amp;docid=k5D72i-GS3INvM&amp;tbnid=5tRhcJOLQ9dW-M:&amp;ved=0CAUQjRw&amp;url=http://icons.mysitemyway.com/legacy-icon/018016-blue-retro-rusted-grunge-icon-symbols-shapes-check-mark/&amp;ei=3rbNUsmACfSS0QXiqYAw&amp;psig=AFQjCNFv_zR_jWCjzA4cGPS6fTIiAmfx0w&amp;ust=13892997940173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slide" Target="slide6.xml"/><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qAC-bLgnw9ZsnM&amp;tbnid=BBfOPFYerlQzYM:&amp;ved=0CAUQjRw&amp;url=http://www.tkmaxx.com/view-all-kids-new-in/childrens-grey-trainers/invt/26859146&amp;ei=YJLIUZbpPIGX1AXq-YHABg&amp;bvm=bv.48293060,d.d2k&amp;psig=AFQjCNH8AIUGi4GtUryC05gSdVykXvvGhQ&amp;ust=1372185545209158" TargetMode="Externa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528" y="3573016"/>
            <a:ext cx="91440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Welcome to </a:t>
            </a:r>
          </a:p>
          <a:p>
            <a:pPr algn="ctr"/>
            <a:r>
              <a:rPr lang="en-GB" sz="96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Rainbow Class</a:t>
            </a:r>
            <a:endParaRPr lang="en-GB" sz="9600" b="1" spc="50" dirty="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620688"/>
            <a:ext cx="2177522" cy="2736304"/>
          </a:xfrm>
          <a:prstGeom prst="rect">
            <a:avLst/>
          </a:prstGeom>
        </p:spPr>
      </p:pic>
    </p:spTree>
    <p:extLst>
      <p:ext uri="{BB962C8B-B14F-4D97-AF65-F5344CB8AC3E}">
        <p14:creationId xmlns:p14="http://schemas.microsoft.com/office/powerpoint/2010/main" val="1649188693"/>
      </p:ext>
    </p:extLst>
  </p:cSld>
  <p:clrMapOvr>
    <a:masterClrMapping/>
  </p:clrMapOvr>
  <p:transition spd="slow" advTm="8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4012" y="672006"/>
            <a:ext cx="5058791" cy="5632311"/>
          </a:xfrm>
          <a:prstGeom prst="rect">
            <a:avLst/>
          </a:prstGeom>
        </p:spPr>
        <p:txBody>
          <a:bodyPr wrap="square">
            <a:spAutoFit/>
          </a:bodyPr>
          <a:lstStyle/>
          <a:p>
            <a:r>
              <a:rPr lang="en-GB" sz="2400" dirty="0">
                <a:latin typeface="Berlin Sans FB" panose="020E0602020502020306" pitchFamily="34" charset="0"/>
              </a:rPr>
              <a:t>The PE kit is shorts and a t-shirt for </a:t>
            </a:r>
            <a:r>
              <a:rPr lang="en-GB" sz="2400" b="1" dirty="0">
                <a:latin typeface="Berlin Sans FB" panose="020E0602020502020306" pitchFamily="34" charset="0"/>
              </a:rPr>
              <a:t>indoor </a:t>
            </a:r>
            <a:r>
              <a:rPr lang="en-GB" sz="2400" b="1" dirty="0" smtClean="0">
                <a:latin typeface="Berlin Sans FB" panose="020E0602020502020306" pitchFamily="34" charset="0"/>
              </a:rPr>
              <a:t>PE.  </a:t>
            </a:r>
            <a:r>
              <a:rPr lang="en-GB" sz="2400" dirty="0" smtClean="0">
                <a:latin typeface="Berlin Sans FB" panose="020E0602020502020306" pitchFamily="34" charset="0"/>
              </a:rPr>
              <a:t>For </a:t>
            </a:r>
            <a:r>
              <a:rPr lang="en-GB" sz="2400" b="1" dirty="0" smtClean="0">
                <a:latin typeface="Berlin Sans FB" panose="020E0602020502020306" pitchFamily="34" charset="0"/>
              </a:rPr>
              <a:t>outdoor PE </a:t>
            </a:r>
            <a:r>
              <a:rPr lang="en-GB" sz="2400" dirty="0" smtClean="0">
                <a:latin typeface="Berlin Sans FB" panose="020E0602020502020306" pitchFamily="34" charset="0"/>
              </a:rPr>
              <a:t>the P.E. kit is blue tracksuit/jogging bottoms, tracksuit top/sweatshirt, white T-shirt </a:t>
            </a:r>
            <a:r>
              <a:rPr lang="en-GB" sz="2400" dirty="0">
                <a:latin typeface="Berlin Sans FB" panose="020E0602020502020306" pitchFamily="34" charset="0"/>
              </a:rPr>
              <a:t>and </a:t>
            </a:r>
            <a:r>
              <a:rPr lang="en-GB" sz="2400" dirty="0" smtClean="0">
                <a:latin typeface="Berlin Sans FB" panose="020E0602020502020306" pitchFamily="34" charset="0"/>
              </a:rPr>
              <a:t>trainers/plimsolls. </a:t>
            </a:r>
          </a:p>
          <a:p>
            <a:endParaRPr lang="en-GB" sz="2400" dirty="0">
              <a:latin typeface="Berlin Sans FB" panose="020E0602020502020306" pitchFamily="34" charset="0"/>
            </a:endParaRPr>
          </a:p>
          <a:p>
            <a:r>
              <a:rPr lang="en-GB" sz="2400" dirty="0" smtClean="0">
                <a:latin typeface="Berlin Sans FB" panose="020E0602020502020306" pitchFamily="34" charset="0"/>
              </a:rPr>
              <a:t>We </a:t>
            </a:r>
            <a:r>
              <a:rPr lang="en-GB" sz="2400" dirty="0">
                <a:latin typeface="Berlin Sans FB" panose="020E0602020502020306" pitchFamily="34" charset="0"/>
              </a:rPr>
              <a:t>encourage bare foot work for gymnastics for safety and high quality</a:t>
            </a:r>
            <a:r>
              <a:rPr lang="en-GB" sz="2400" dirty="0" smtClean="0">
                <a:latin typeface="Berlin Sans FB" panose="020E0602020502020306" pitchFamily="34" charset="0"/>
              </a:rPr>
              <a:t>. </a:t>
            </a:r>
          </a:p>
          <a:p>
            <a:endParaRPr lang="en-GB" sz="2400" dirty="0">
              <a:latin typeface="Berlin Sans FB" panose="020E0602020502020306" pitchFamily="34" charset="0"/>
            </a:endParaRPr>
          </a:p>
          <a:p>
            <a:r>
              <a:rPr lang="en-GB" sz="2400" dirty="0" smtClean="0">
                <a:latin typeface="Berlin Sans FB" panose="020E0602020502020306" pitchFamily="34" charset="0"/>
              </a:rPr>
              <a:t>No </a:t>
            </a:r>
            <a:r>
              <a:rPr lang="en-GB" sz="2400" dirty="0">
                <a:latin typeface="Berlin Sans FB" panose="020E0602020502020306" pitchFamily="34" charset="0"/>
              </a:rPr>
              <a:t>jewellery is allowed for PE.</a:t>
            </a:r>
            <a:endParaRPr lang="en-GB" sz="2400" dirty="0" smtClean="0">
              <a:effectLst/>
              <a:latin typeface="Berlin Sans FB" panose="020E0602020502020306" pitchFamily="34" charset="0"/>
            </a:endParaRPr>
          </a:p>
          <a:p>
            <a:endParaRPr lang="en-GB" sz="2400" dirty="0" smtClean="0">
              <a:latin typeface="Berlin Sans FB" panose="020E0602020502020306" pitchFamily="34" charset="0"/>
            </a:endParaRPr>
          </a:p>
          <a:p>
            <a:r>
              <a:rPr lang="en-GB" sz="2400" dirty="0" smtClean="0">
                <a:latin typeface="Berlin Sans FB" panose="020E0602020502020306" pitchFamily="34" charset="0"/>
              </a:rPr>
              <a:t>It </a:t>
            </a:r>
            <a:r>
              <a:rPr lang="en-GB" sz="2400" dirty="0">
                <a:latin typeface="Berlin Sans FB" panose="020E0602020502020306" pitchFamily="34" charset="0"/>
              </a:rPr>
              <a:t>is important every child takes part in PE and wears the appropriate kit. Please ensure your child has their PE kit in school on the relevant days.</a:t>
            </a:r>
            <a:endParaRPr lang="en-GB" sz="2400" dirty="0">
              <a:effectLst/>
              <a:latin typeface="Berlin Sans FB" panose="020E0602020502020306" pitchFamily="34" charset="0"/>
            </a:endParaRPr>
          </a:p>
        </p:txBody>
      </p:sp>
      <p:pic>
        <p:nvPicPr>
          <p:cNvPr id="8199" name="Picture 7" descr="http://www.wynsors.com/images/0775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940" y="5661248"/>
            <a:ext cx="1640452" cy="849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246" y="764704"/>
            <a:ext cx="2777023" cy="2314186"/>
          </a:xfrm>
          <a:prstGeom prst="rect">
            <a:avLst/>
          </a:prstGeom>
        </p:spPr>
      </p:pic>
      <p:sp>
        <p:nvSpPr>
          <p:cNvPr id="8" name="TextBox 7"/>
          <p:cNvSpPr txBox="1"/>
          <p:nvPr/>
        </p:nvSpPr>
        <p:spPr>
          <a:xfrm>
            <a:off x="996633" y="3064885"/>
            <a:ext cx="2547379" cy="523220"/>
          </a:xfrm>
          <a:prstGeom prst="rect">
            <a:avLst/>
          </a:prstGeom>
          <a:noFill/>
        </p:spPr>
        <p:txBody>
          <a:bodyPr wrap="square" rtlCol="0">
            <a:spAutoFit/>
          </a:bodyPr>
          <a:lstStyle/>
          <a:p>
            <a:r>
              <a:rPr lang="en-GB" sz="2800" dirty="0" smtClean="0">
                <a:latin typeface="Berlin Sans FB" panose="020E0602020502020306" pitchFamily="34" charset="0"/>
              </a:rPr>
              <a:t>£4.00 + VAT</a:t>
            </a:r>
            <a:endParaRPr lang="en-GB" sz="2800" dirty="0">
              <a:latin typeface="Berlin Sans FB" panose="020E0602020502020306"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097" y="3488161"/>
            <a:ext cx="1934226" cy="1934226"/>
          </a:xfrm>
          <a:prstGeom prst="rect">
            <a:avLst/>
          </a:prstGeom>
        </p:spPr>
      </p:pic>
      <p:sp>
        <p:nvSpPr>
          <p:cNvPr id="10" name="TextBox 9"/>
          <p:cNvSpPr txBox="1"/>
          <p:nvPr/>
        </p:nvSpPr>
        <p:spPr>
          <a:xfrm>
            <a:off x="2189379" y="4550249"/>
            <a:ext cx="1068813" cy="523220"/>
          </a:xfrm>
          <a:prstGeom prst="rect">
            <a:avLst/>
          </a:prstGeom>
          <a:noFill/>
        </p:spPr>
        <p:txBody>
          <a:bodyPr wrap="square" rtlCol="0">
            <a:spAutoFit/>
          </a:bodyPr>
          <a:lstStyle/>
          <a:p>
            <a:r>
              <a:rPr lang="en-GB" sz="2800" dirty="0" smtClean="0">
                <a:latin typeface="Berlin Sans FB" panose="020E0602020502020306" pitchFamily="34" charset="0"/>
              </a:rPr>
              <a:t>£6.50</a:t>
            </a:r>
            <a:endParaRPr lang="en-GB" sz="2800" dirty="0">
              <a:latin typeface="Berlin Sans FB" panose="020E0602020502020306" pitchFamily="34" charset="0"/>
            </a:endParaRPr>
          </a:p>
        </p:txBody>
      </p:sp>
    </p:spTree>
    <p:extLst>
      <p:ext uri="{BB962C8B-B14F-4D97-AF65-F5344CB8AC3E}">
        <p14:creationId xmlns:p14="http://schemas.microsoft.com/office/powerpoint/2010/main" val="3042568319"/>
      </p:ext>
    </p:extLst>
  </p:cSld>
  <p:clrMapOvr>
    <a:masterClrMapping/>
  </p:clrMapOvr>
  <p:transition spd="slow" advTm="8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QUEhQVFBUVFBQUFBQVFBQVFBUUFBQXFhQUFBQYHCggGBolHBQUITEhJSkrLi4uFx8zODMsNygtLisBCgoKDg0OGxAQGywkHyQsLCwsLCwsLCwsLCwsLCwsLCwsLCwsLCwsLCwsLSwsLCwsLCwsLCwsLCwsLCwsLC8sLP/AABEIAMIBAwMBIgACEQEDEQH/xAAcAAABBQEBAQAAAAAAAAAAAAADAAECBAUGBwj/xABCEAACAQIDAwcJBQYGAwAAAAAAAQIDEQQhMQUSUQZBYXGhsdEHEyJSU4GRksEWIzJC8ENigqLS4RQVcpPC8TNUsv/EABoBAAMAAwEAAAAAAAAAAAAAAAABAgMEBQb/xAAvEQACAgECBQMDAwQDAAAAAAAAAQIRAwQhEhMxUZFBUmEFFCJxgdEjseHxFTJC/9oADAMBAAIRAxEAPwC3SgXKUCNKBapwIEPTgWIRFCAeERjFCIaERQiGjEAFGIaMRRiGjEAGjEJGJKMScYgAyiTUSSiTURgRUSSiTUSSiAEFEdRCKI6iAEN0Vgm6JgAOwrBMhWAAdhrBd0awACcSLiGcSLiAAXEg4h3Ei4jAryiDlEsuIOUQEVZRBTgW5RBSiAFCpAqVYGpUgVatMAMx0xFp0xABnU4FmESFOJYgiRk4RDwRGEQ0EACk1FNvJJNt9C1POsVy8xDk/NRhGN3a6bbV8r5nX8sK+5halsnO1NfxPPsueXV4pXszq/TtJDKnKatGnqs7hsjdfLrGcaa/g/uR+2+N9pFdVOJzqHiddaHT+1Gk9Tk7nQ/bPG+2/kh4Eftnjfbv5YeBz85Cii1o8HsXgXPydzoPtjjfby+EPAPQ5UYySu8RPW3Mu5HNpF2jVW5bg7lPR4UtoLwiHqMnuZuz5RYn29T5mVcVygxNl9/Vu368jL/xCvoyDe/LJPLvZL02NL/qvCLjlk31Zo/55if/AGK3+5LxC0NqYmTt5+r/ALkvErUcJf8AE7dWpbp7sfwr3vNmRYcVbwXhGKU8l7SfknX2rVhl52tOXBVJtLrzK0MbUlaU5zb6ZN2z5rvIfEV3oufW2Wv1B1JqLS1yBaePFdLwPmtKmyzDFSX5pfFk3j6i0nP5mVlO+kW/gg8aTeqsU8S7C5vyEjtOrz1J/NLxIz2jVaf3k9fWlll19IlRQN0snpz/ABsLkx7IOd8lmG0Ktk/OTzS/PLxH/wAwq+1qfPLxK6jZJcEkM0VyMfZeDWead9WWP8wq+1qfPLxFLG1bf+Sp88vErxAYupZxfM7pi5MOyKWSb9WXv8zrLSrUz/fl4ko7axC/bVPmZQqr8PX9GSlET0+N/wDleAWafdlvF7fxKhlWqarR562+pveT/bVWtUq06s3NRjGactU27NJ8Dka8bxa46G75M8sVVXGlf4TSOfr9PCOFtRXg6GjyylJJs9EnEr1IlySATiedOqUnAQdxEAGRBFiCBwQeCJGEgg8UDgg8UAHJeUSranRj61Rv4RfiefYtpZJWvbN6vI7vyoRtSoy4Tfav7Hn9eSvdZ5X6j0f0uuR+7OXq1+ZCTH3gN7sNu5HURqNURgESGhEJYyJESY8USiKMR0iqMTYqcG2XamGlC7hmtZRb5+MfAhgY+kjU3RSin1J5jT2KWExEZZLVap5NfEsTdut9nSVK2BTe9zx4ZPquixhbKEnwve+vxBQZcsyrYUKNnfmXO+8q0oupUvzJ5DTqSqNRRqYXC7keniVVGK66isGj2WB3JxkKjHxWxSQJFi+dgdgoGwb1IyJjWHQrIWKu1F6HU0XJFbHL0H7u8mjJCW5ClU3oRfBpPu+pYjoyhhH93Lokn2otYl2hL9asmi31JPgzQ5D1ksfTtpONSn2OXfEzKmnHK3wG5PV9zE4aSyXnY/CUrPsZrauPFhkvg29JtJP5PaGgM0WZIFNHkDulVxHCOIgAxIIsQQOCDwRIwkEGiiEEGggA8/8AKjis6dPmUZSa6W7LuZwEK2W7JWS0eZ1HL3GqWLqLXd3YL3LP6nMuDZ6nQ4+HBE5Wef5uwmGw7lmWJYd83bkApJoNvs30macmrJRw8iccNIiqvQgka37q7TIrMbof/Dy0sSjhZEoYjoXaEjiegoh0SwVKzbZZqVGnlol2g41cuYaWI6EOrIajYsJJpveyuCxdKV2o6PPXIsUq98rLrCRm97dtfLXoANhsHTjBaq7WfgH89nqrW7R1ATikGwqT3Ib64okqi4om4LgQaXDuAnhiFjVjxQPfV9UR3EPJLh0CodR7iclzDXBOj+siPm309ow4E/UnVkl3LpfAr4+Xo24/QLGnnm3z21HrUU11dFxUWopepRo0/u5/rRXLUoqUVd62Yo0308/FdhONP39xLKpXuZ+Ke9ktL9nBFeU3Tmn6rhJe7P6GxUo2z1fMZu0FfTgn3mKatM2cM/ySR7vGV0mudJ/HMhJA9kz3qFF8aVN/GCDSR4tqmd4C0Ik0IQGJBB4IHBB4IkYSCDLLMhBFfbWI83h6s+EJW62rLvGlboTdI8g2pU36lSb1lOT+LZSZKrJ9CBJntMceGKRwJtuVhUSsRiSMyMD6iRJIjukkWiWGpkwcCxCNyuhLCUeBOtSW7kKhHMsuldZE3uQZ0ImphoZX5yq6NmXMNF2KkKyRJj2EiAQ0XcHKISWWYnmAMCxNMI0O4lWQQsM0SGYAQaHRKw1gKQOSJQQ8kPAllIEm1Kz0ehXxdFXv0fqxcgrq75m+xlXFPNdT70QZ8b/I9W5JVN7BUHe9qaj8rcfoackYHk9q72Cj+7OpH+be/wCR0MkeMzx4csl8s9JB3FMC0ImxGIoxIIPBAoIsQRIwkEc75QcRu4Xd9eSXuWf0R0kEcV5R6t5UoZZJya63ZdzNrRQ488V8/wBjDqJcONs88qvMaKDVKebFGkevijgykhoxJbpJRHSMiRisioklElEMoFpENgkgtN2JKmKxVENl6jZ5luMUZtCbRpU5XMclQ0xp00wkYCcRIgTHaIpEhgExEKb5gtiMlzhYApoeOaJzV1chFWKvYn1IyiINu3BuAJjZEYkRYxkZCgSaGSzEykNCKu+v6AMTl2r6/QPuek+lLsIV4EmaHVHceTWp9zVj6tW9v9UV/SzrZI4byZ1fTrx4xhL4Np//AEju5I8lr41qJHodO7xoFYRKwjUM5iwQeCBQQeCIALBHmvLjFKWJqJfkio9n92elxPHtt11KpVk/zTfedX6TC8rl2Rpa6VQozfPX1zG3iASB6aJxGh94Vwqot5kXTMiItCiFiwaRNIsiQaJNwBwLlCrbLJobMbKqRZw9WzDuinmRnQ3SeJPYVlqEk0PYq0J2LmqMMlTKuwbGTJNDWAkmhA1kGhBtrdzvqhPYpMi0Q3ewPUouLzQEE+wmKLHlEVhANdgMkRsGkgaLTAixRlmS3biUcwKQ8VlbjkQrw9Bpcyy60TrL0opDpXIaM0XRq+TepbFOLf4qUl8HF/RnpUkeXci3u4yi9L78X8kj1Nnmfqkaz/qkd/SO8YKwiTQjnGyYsEHggMCxAkYDalfcoVJ8IS+NsjzjZ3JqeJpVaq0pWuvzO922lzpJHa8tK+7hWvWlGPu1fca3k6oWwu8/z1JNdSSj3pnT0uV4MDyLq2kambGsuThfY8Xxmz5U3no9HxAxizv/ACibAlQlv01ehN3t7OfPHqeq96OJVJ3PQabNHNBSicfNjljlwyI0qjQfVCr0d1Zgqc7G2jVY7gJIK5jJGRENjJBIyIRRNoolhYYhovU6snroZqZpYW8rX0SMWRJKxJB5YFtXSY0ItZNFzDVWmXamFUs+c05ZWtpDqmY842B2NDEYWxTcTJGSaBoHYlSqOLusmM0JFEm7hcTGst2a9JdvSijtHZ7hms48SlCbTTWTWjOiwOKVWLUrX0kuPSjVmnifFHp2KOegNONi5tDAunL916Mq1GZ4yUt0NApEWiUkRkZEMh0hW7oio3DOysDYygqz3op6p2fSa+GS3bwV29Fr1mVtCFnGS/Vi1QzV1Lda5tNUKatWWgmwW4Yui37ZJ++W6+89aaPHsPPdqRlf8NSMm+p3PYmef+sR/qRfwd7Qu4MGIkMcg3jEgWIFeAeBIHLcvK13Sp/6pvuXczX8nW3U4rDTdmruk+KbbcetXb6uo4/lbX3sVUz/AAqMV0ZLLtZnYbEShJSi2nFpprVNaM70NMp6SMX67nP5rWZv9j3LaGChWpyp1FeMlZrua6VqeM7V2NPC15U5aaxlbKceZ/rpPWOTO2o4qipaTVlUjwlxXQ9V/Yjyn2KsVRcdJxu6cuD4PoZpaPUS02Rxl09f5M2pwLNC119Dw/HXcncAjUx9FxluyTUk3GSeqa4mfuZnqoSTWxwJKtmTpRuG/wAMwO7YJCRmRhkgnmbAZIOqbJUsO28kPirqQQoUXJpG3QpbqtYlgMFu5vUsyjxNPLm4nSLigW4i5hamViqkucNh7XNee6G1Ze8xvGfjMC1mtDboxyJOKeT0NaOZxZByMokLGztHZ+7mtDJnE38eRTVoloYLhqjhNSXvAsdMtq0B0tWkq0PddHOVadm4vJo3diYjLd4ENs4RSvOOq1Rp4p8ubg+hSMKC49IzgrkrCmjcLSIuNhVGDw9W6s+YlJlVuMHtD8N7aPsI3Vr8UWJVL3TSaAQp30yS/VgTpblxTbpFdU7pvPLNdh7Dsqtv0KUvWpwf8queT1LKT5rx8T0rkhU3sHR6Iyj8s5I431dXCMvk7Gh2k4muIYRwTpGFBliDKsGD2pX3KFWS1UJNddshJW6E3SPONoV9+tUn61ST913bssCuBjIkmesrhSj2Rx4u7Z0HJjbEsNVU1nF5Tj60fHnR7DhcRGpCM4O8ZJNPoZ4LSkdvyF5Q+al5mo/u5v0W/wAk39H3+852u0vGuOPVG5p8tfizS8oHJjzsXXor00vvIr80VpJdK7uo8wnRmtU17j6FOD5WbF81J1If+OTzXNGXDqfMH0zW1/Sl+38GHX6e1zIr9TzaOYRUXwNPE4FSzhk+HMVoR5nqegjO+hxtmSwi3nY3KFGK6zFppxd0aFDafM17zDmUpdCKou+cSebFiKsbaodY2C6e5mZj60W7IwQg5PoO9gu9fnHUwOGj6NwypGRpILNbBYjRGhY5xtx/7L2C2lzS+JqZML6xEzXyasZO0Nl6uOfQaGTV09RU5cWYYScHaE0ctOBA2do4HnijJqRtkdLHkUlsINgK7hNPmvn1G+5LXjqcubOzMXvLdlqtGYdRjv8AJBRW2lhN170fwvsM1a+86Xet9UYu0cPuvJei9H9CsOS/xZS7Gco2k+v6BMl+L4FedS7TWt9Cyo7z+pty+Skr2RGEbvoJum/AsuCSy0/WoOLNac7OhixcK+SpVb3o36TvPJ9UvhWvVqyXV6MX3tnC4mP4Xwf0/sdb5Oqno14cJQl8ykv+KNL6ir019mjZ0zrN+x2QiNxHnDpnP02ZXK/E7uFmr2cnGK6c8+40KciWJwlOrHdqRU48GPHJRkpP0FNWmjyqDCxR6PDkxhbW80l1OXiNLkhhnopx6peJ2P8Aksbe6ZpfayXqefwZYpTO1fIik9Kk18rIvkOvy1vjBfRmRfUML/0L7eZuciOUHnYqjUf3kV6Lf54r6ruOnxFCM4uE1eMlZpnAYfkjVpyUqdWN4tNOzTTR3eCqycF5yynb0rPK/FHL1PL4+PE/8G5j4qqR5ttzZ7w9bcbyecHb8UfFaMoYjDKa6eJ6dt3ZkcRScXbeWcG+aXgzg5bCxcf2N+qpF/U6+l10ZQXE6ku/qcfVaKSncFaOflRktV7xSR0Edl4la0J+7df1GxGyptZ0ai6oN9xurV436ryjUenyLrF+DBsmVq0czWqbNnHNRl1OEl3oBTwMpSvL0YrS5njlj1sxSxy7DYWnkWaUGXVTppWuivVwnPGSfvMPMUmJxaJVsJKyZRnFo2sLO8fS1jqiVlJWksjGsrjsxNGZg8Y45PNGzTmmrrPIpVdnxecWSwzlB2adviRk4Z7x6io0E7rMo4rBR1SLHn7EVieJijxRdoKMTEULcwOF07o3am7JPwMzFYRxzWa/XMbcMt7MC7Ce9G/OlmQi73jLR83AFgsStNMi1vpK/wD2YmmnQ0n0MLF4Ddk+DzGps06/p66cyKFSi0Z+Y2qZ0MWDhVvqPIB5wLZlSqmmyTOPicop8Hc3/J7W++qx401L5ZL+pnPVZ/dyXQaHIivbGR4TpSjfp1/4ow6pcWmmh49ssWeluQgTkOeZOqc3SmXKcjKpVC7SmQBoQkHhIpU5liEhjLkZBYsqQkHjIALMZBYyK0ZBIsALCkSTAxkTTAAqZJMEmTTAAiHsuBBMkmACdGL1jF+5EJYCk9acH/BHwDJkh8TXRipFOWyqD/ZQ+VA3sWh7KPwNARXNn3fkXBHsjNlsLDv9mvjJdzIS5O4d/kfzz8TVEVz8nuflk8rH7V4Md8m6HCS6py8SP2Xofv8Azs2hD+4y+5+Sft8XtXgw/stR41F/H4oj9lKPrVfmj/Sbwh/c5vcw+2xe1eDnp8kaXr1Ov0P6QE+R0HrVqdGUfA6dkJMpavN7hLTYk7UUctPkZT9rU/l8Ab5F0/a1P5fA6psFJj+7ze5l8qHY5j7G0/a1PhHwBz5G0/aVP5fA6iTAzkL7rN7mHKh2OZnyNpWa35589o+A2z+StGhUjUjKo3G+6m1bNW0SzOhnMrVagPU5WqcnQuVC7oTmMV3UEYDIc3SLlEQiBlymWYCEMA8Q0BCAA0QiEIACRCIQgAmiaGEMCaJoQhASRNCEMBxCEIBCEIAEIQgAQhCACLISEIYApA5CEMAUgMxCARWqFWqMIYFZiEIQz//Z">
            <a:hlinkClick r:id="rId2"/>
          </p:cNvPr>
          <p:cNvSpPr>
            <a:spLocks noChangeAspect="1" noChangeArrowheads="1"/>
          </p:cNvSpPr>
          <p:nvPr/>
        </p:nvSpPr>
        <p:spPr bwMode="auto">
          <a:xfrm>
            <a:off x="53975" y="-1752600"/>
            <a:ext cx="4876800" cy="365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7" y="618471"/>
            <a:ext cx="2664296" cy="354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http://img.dooyoo.co.uk/GB_EN/315/books-and-magazines/printed-books/oxford-reading-tree-stage-2-storybooks-a-new-dog-roderick-hu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725" y="3256580"/>
            <a:ext cx="2360696" cy="23606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3304" y="3306871"/>
            <a:ext cx="2855091" cy="3539430"/>
          </a:xfrm>
          <a:prstGeom prst="rect">
            <a:avLst/>
          </a:prstGeom>
          <a:noFill/>
        </p:spPr>
        <p:txBody>
          <a:bodyPr wrap="square" rtlCol="0">
            <a:spAutoFit/>
          </a:bodyPr>
          <a:lstStyle/>
          <a:p>
            <a:r>
              <a:rPr lang="en-GB" sz="2800" b="1" dirty="0" smtClean="0">
                <a:latin typeface="Berlin Sans FB" panose="020E0602020502020306" pitchFamily="34" charset="0"/>
              </a:rPr>
              <a:t>Read Books</a:t>
            </a:r>
          </a:p>
          <a:p>
            <a:r>
              <a:rPr lang="en-GB" sz="2800" dirty="0" smtClean="0">
                <a:latin typeface="Berlin Sans FB" panose="020E0602020502020306" pitchFamily="34" charset="0"/>
              </a:rPr>
              <a:t>Reading books are changed on Thursdays. Book bags should be brought to school every day. </a:t>
            </a:r>
          </a:p>
          <a:p>
            <a:endParaRPr lang="en-GB" sz="2800" b="1" dirty="0">
              <a:latin typeface="Berlin Sans FB" panose="020E0602020502020306" pitchFamily="34" charset="0"/>
            </a:endParaRPr>
          </a:p>
        </p:txBody>
      </p:sp>
      <p:sp>
        <p:nvSpPr>
          <p:cNvPr id="9" name="TextBox 8"/>
          <p:cNvSpPr txBox="1"/>
          <p:nvPr/>
        </p:nvSpPr>
        <p:spPr>
          <a:xfrm>
            <a:off x="5292080" y="4278448"/>
            <a:ext cx="3528391" cy="2677656"/>
          </a:xfrm>
          <a:prstGeom prst="rect">
            <a:avLst/>
          </a:prstGeom>
          <a:noFill/>
        </p:spPr>
        <p:txBody>
          <a:bodyPr wrap="square" rtlCol="0">
            <a:spAutoFit/>
          </a:bodyPr>
          <a:lstStyle/>
          <a:p>
            <a:r>
              <a:rPr lang="en-GB" sz="2800" dirty="0" smtClean="0">
                <a:latin typeface="Berlin Sans FB" panose="020E0602020502020306" pitchFamily="34" charset="0"/>
              </a:rPr>
              <a:t>Please make a comment in the reading diary and sign to say you have heard your child read</a:t>
            </a:r>
          </a:p>
          <a:p>
            <a:endParaRPr lang="en-GB" sz="2800" b="1" dirty="0">
              <a:latin typeface="Berlin Sans FB" panose="020E0602020502020306"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323" y="487043"/>
            <a:ext cx="3323444" cy="2769537"/>
          </a:xfrm>
          <a:prstGeom prst="rect">
            <a:avLst/>
          </a:prstGeom>
        </p:spPr>
      </p:pic>
      <p:sp>
        <p:nvSpPr>
          <p:cNvPr id="11" name="TextBox 10"/>
          <p:cNvSpPr txBox="1"/>
          <p:nvPr/>
        </p:nvSpPr>
        <p:spPr>
          <a:xfrm>
            <a:off x="4235378" y="1700352"/>
            <a:ext cx="1008112" cy="1384995"/>
          </a:xfrm>
          <a:prstGeom prst="rect">
            <a:avLst/>
          </a:prstGeom>
          <a:noFill/>
        </p:spPr>
        <p:txBody>
          <a:bodyPr wrap="square" rtlCol="0">
            <a:spAutoFit/>
          </a:bodyPr>
          <a:lstStyle/>
          <a:p>
            <a:r>
              <a:rPr lang="en-GB" sz="2800" dirty="0" smtClean="0">
                <a:latin typeface="Berlin Sans FB" panose="020E0602020502020306" pitchFamily="34" charset="0"/>
              </a:rPr>
              <a:t>£4.40   </a:t>
            </a:r>
          </a:p>
          <a:p>
            <a:r>
              <a:rPr lang="en-GB" sz="2800" dirty="0">
                <a:latin typeface="Berlin Sans FB" panose="020E0602020502020306" pitchFamily="34" charset="0"/>
              </a:rPr>
              <a:t> </a:t>
            </a:r>
            <a:r>
              <a:rPr lang="en-GB" sz="2800" dirty="0" smtClean="0">
                <a:latin typeface="Berlin Sans FB" panose="020E0602020502020306" pitchFamily="34" charset="0"/>
              </a:rPr>
              <a:t>   + VAT</a:t>
            </a:r>
            <a:endParaRPr lang="en-GB" sz="2800" dirty="0">
              <a:latin typeface="Berlin Sans FB" panose="020E0602020502020306" pitchFamily="34" charset="0"/>
            </a:endParaRPr>
          </a:p>
        </p:txBody>
      </p:sp>
    </p:spTree>
    <p:extLst>
      <p:ext uri="{BB962C8B-B14F-4D97-AF65-F5344CB8AC3E}">
        <p14:creationId xmlns:p14="http://schemas.microsoft.com/office/powerpoint/2010/main" val="158297539"/>
      </p:ext>
    </p:extLst>
  </p:cSld>
  <p:clrMapOvr>
    <a:masterClrMapping/>
  </p:clrMapOvr>
  <p:transition spd="slow" advTm="8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p:nvPr/>
        </p:nvSpPr>
        <p:spPr>
          <a:xfrm>
            <a:off x="4291012" y="3071813"/>
            <a:ext cx="561975" cy="714375"/>
          </a:xfrm>
          <a:prstGeom prst="rect">
            <a:avLst/>
          </a:prstGeom>
          <a:solidFill>
            <a:sysClr val="window" lastClr="FFFFFF">
              <a:alpha val="0"/>
            </a:sys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3" name="TextBox 12"/>
          <p:cNvSpPr txBox="1"/>
          <p:nvPr/>
        </p:nvSpPr>
        <p:spPr>
          <a:xfrm>
            <a:off x="971607" y="836712"/>
            <a:ext cx="3384376" cy="4896000"/>
          </a:xfrm>
          <a:prstGeom prst="rect">
            <a:avLst/>
          </a:prstGeom>
          <a:ln w="53975">
            <a:solidFill>
              <a:srgbClr val="3333FF"/>
            </a:solidFill>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8" name="Text Box 4"/>
          <p:cNvSpPr txBox="1"/>
          <p:nvPr/>
        </p:nvSpPr>
        <p:spPr>
          <a:xfrm>
            <a:off x="1907795" y="3558415"/>
            <a:ext cx="1512000" cy="79494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2400" dirty="0" smtClean="0">
                <a:effectLst/>
                <a:latin typeface="Berlin Sans FB"/>
                <a:ea typeface="Calibri"/>
                <a:cs typeface="Times New Roman"/>
              </a:rPr>
              <a:t>Rainbow</a:t>
            </a:r>
            <a:endParaRPr lang="en-GB" sz="1100" dirty="0">
              <a:effectLst/>
              <a:ea typeface="Calibri"/>
              <a:cs typeface="Times New Roman"/>
            </a:endParaRPr>
          </a:p>
        </p:txBody>
      </p:sp>
      <p:sp>
        <p:nvSpPr>
          <p:cNvPr id="19" name="Text Box 5"/>
          <p:cNvSpPr txBox="1"/>
          <p:nvPr/>
        </p:nvSpPr>
        <p:spPr>
          <a:xfrm>
            <a:off x="839875" y="4417592"/>
            <a:ext cx="3600000" cy="396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dirty="0">
                <a:effectLst/>
                <a:latin typeface="Berlin Sans FB"/>
                <a:ea typeface="Calibri"/>
                <a:cs typeface="Times New Roman"/>
              </a:rPr>
              <a:t>Homework due </a:t>
            </a:r>
            <a:r>
              <a:rPr lang="en-GB" dirty="0" smtClean="0">
                <a:effectLst/>
                <a:latin typeface="Berlin Sans FB"/>
                <a:ea typeface="Calibri"/>
                <a:cs typeface="Times New Roman"/>
              </a:rPr>
              <a:t>in</a:t>
            </a:r>
            <a:r>
              <a:rPr lang="en-GB" dirty="0">
                <a:latin typeface="Comic Sans MS"/>
                <a:ea typeface="Calibri"/>
                <a:cs typeface="Times New Roman"/>
              </a:rPr>
              <a:t> </a:t>
            </a:r>
            <a:r>
              <a:rPr lang="en-GB" u="dotted" dirty="0" smtClean="0">
                <a:solidFill>
                  <a:srgbClr val="FF0000"/>
                </a:solidFill>
                <a:effectLst/>
                <a:latin typeface="Comic Sans MS"/>
                <a:ea typeface="Calibri"/>
                <a:cs typeface="Times New Roman"/>
              </a:rPr>
              <a:t>Friday</a:t>
            </a:r>
          </a:p>
          <a:p>
            <a:pPr algn="ctr">
              <a:lnSpc>
                <a:spcPct val="115000"/>
              </a:lnSpc>
              <a:spcAft>
                <a:spcPts val="1000"/>
              </a:spcAft>
            </a:pPr>
            <a:r>
              <a:rPr lang="en-GB" dirty="0" smtClean="0">
                <a:solidFill>
                  <a:schemeClr val="tx1"/>
                </a:solidFill>
                <a:latin typeface="Berlin Sans FB" panose="020E0602020502020306" pitchFamily="34" charset="0"/>
                <a:ea typeface="Calibri"/>
                <a:cs typeface="Times New Roman"/>
              </a:rPr>
              <a:t>Name </a:t>
            </a:r>
            <a:r>
              <a:rPr lang="en-GB" u="dotted" dirty="0" smtClean="0">
                <a:solidFill>
                  <a:schemeClr val="tx1"/>
                </a:solidFill>
                <a:latin typeface="Comic Sans MS" panose="030F0702030302020204" pitchFamily="66" charset="0"/>
                <a:ea typeface="Calibri"/>
                <a:cs typeface="Times New Roman"/>
              </a:rPr>
              <a:t>Harry Potter</a:t>
            </a:r>
            <a:endParaRPr lang="en-GB" u="dotted" dirty="0">
              <a:solidFill>
                <a:schemeClr val="tx1"/>
              </a:solidFill>
              <a:effectLst/>
              <a:latin typeface="Comic Sans MS" panose="030F0702030302020204" pitchFamily="66" charset="0"/>
              <a:ea typeface="Calibri"/>
              <a:cs typeface="Times New Roman"/>
            </a:endParaRPr>
          </a:p>
        </p:txBody>
      </p:sp>
      <p:sp>
        <p:nvSpPr>
          <p:cNvPr id="14" name="TextBox 13"/>
          <p:cNvSpPr txBox="1"/>
          <p:nvPr/>
        </p:nvSpPr>
        <p:spPr>
          <a:xfrm>
            <a:off x="4852987" y="1640789"/>
            <a:ext cx="3535437" cy="2308324"/>
          </a:xfrm>
          <a:prstGeom prst="rect">
            <a:avLst/>
          </a:prstGeom>
          <a:noFill/>
        </p:spPr>
        <p:txBody>
          <a:bodyPr wrap="square" rtlCol="0">
            <a:spAutoFit/>
          </a:bodyPr>
          <a:lstStyle/>
          <a:p>
            <a:r>
              <a:rPr lang="en-GB" dirty="0" smtClean="0">
                <a:latin typeface="Berlin Sans FB" panose="020E0602020502020306" pitchFamily="34" charset="0"/>
              </a:rPr>
              <a:t>We will begin to send homework home after the first week back.</a:t>
            </a:r>
          </a:p>
          <a:p>
            <a:endParaRPr lang="en-GB" dirty="0" smtClean="0">
              <a:latin typeface="Berlin Sans FB" panose="020E0602020502020306" pitchFamily="34" charset="0"/>
            </a:endParaRPr>
          </a:p>
          <a:p>
            <a:r>
              <a:rPr lang="en-GB" dirty="0" smtClean="0">
                <a:latin typeface="Berlin Sans FB" panose="020E0602020502020306" pitchFamily="34" charset="0"/>
              </a:rPr>
              <a:t>This will be sent out on a Friday and needs to be returned by the following Friday. It will be either a piece of Maths or Literacy work and spellings.</a:t>
            </a:r>
            <a:endParaRPr lang="en-GB" dirty="0">
              <a:latin typeface="Berlin Sans FB" panose="020E0602020502020306"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506" y="2409327"/>
            <a:ext cx="1066578" cy="1340277"/>
          </a:xfrm>
          <a:prstGeom prst="rect">
            <a:avLst/>
          </a:prstGeom>
        </p:spPr>
      </p:pic>
      <p:sp>
        <p:nvSpPr>
          <p:cNvPr id="10" name="Text Box 1"/>
          <p:cNvSpPr>
            <a:spLocks noChangeArrowheads="1"/>
          </p:cNvSpPr>
          <p:nvPr/>
        </p:nvSpPr>
        <p:spPr bwMode="auto">
          <a:xfrm>
            <a:off x="1535476" y="1134698"/>
            <a:ext cx="2256638" cy="1249244"/>
          </a:xfrm>
          <a:prstGeom prst="roundRect">
            <a:avLst>
              <a:gd name="adj" fmla="val 16667"/>
            </a:avLst>
          </a:prstGeom>
          <a:solidFill>
            <a:srgbClr val="FFE05D"/>
          </a:solidFill>
          <a:ln w="57150" cmpd="sng">
            <a:solidFill>
              <a:srgbClr val="000099"/>
            </a:solidFill>
            <a:round/>
            <a:headEnd type="none" w="med" len="med"/>
            <a:tailEnd type="none" w="med" len="med"/>
          </a:ln>
        </p:spPr>
        <p:txBody>
          <a:bodyPr rot="0" vert="horz" wrap="square" lIns="91440" tIns="45720" rIns="91440" bIns="45720" anchor="ctr" anchorCtr="0" upright="1">
            <a:noAutofit/>
          </a:bodyPr>
          <a:lstStyle/>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Home/School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GB" sz="2800" u="sng" dirty="0">
                <a:solidFill>
                  <a:srgbClr val="000099"/>
                </a:solidFill>
                <a:effectLst>
                  <a:outerShdw blurRad="50800" dist="38100" dir="2700000" algn="tl">
                    <a:srgbClr val="000000">
                      <a:alpha val="40000"/>
                    </a:srgbClr>
                  </a:outerShdw>
                </a:effectLst>
                <a:latin typeface="Berlin Sans FB" panose="020E0602020502020306" pitchFamily="34" charset="0"/>
                <a:ea typeface="Calibri" panose="020F0502020204030204" pitchFamily="34" charset="0"/>
                <a:cs typeface="Times New Roman" panose="02020603050405020304" pitchFamily="18" charset="0"/>
              </a:rPr>
              <a:t>Liaison Book</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63795" y="728428"/>
            <a:ext cx="3600000" cy="511256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80547345"/>
      </p:ext>
    </p:extLst>
  </p:cSld>
  <p:clrMapOvr>
    <a:masterClrMapping/>
  </p:clrMapOvr>
  <p:transition spd="slow" advTm="8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278931"/>
              </p:ext>
            </p:extLst>
          </p:nvPr>
        </p:nvGraphicFramePr>
        <p:xfrm>
          <a:off x="395536" y="622958"/>
          <a:ext cx="8298000" cy="612225"/>
        </p:xfrm>
        <a:graphic>
          <a:graphicData uri="http://schemas.openxmlformats.org/drawingml/2006/table">
            <a:tbl>
              <a:tblPr firstRow="1" firstCol="1" bandRow="1"/>
              <a:tblGrid>
                <a:gridCol w="1659600"/>
                <a:gridCol w="1659600"/>
                <a:gridCol w="1659600"/>
                <a:gridCol w="1659600"/>
                <a:gridCol w="1659600"/>
              </a:tblGrid>
              <a:tr h="612225">
                <a:tc>
                  <a:txBody>
                    <a:bodyPr/>
                    <a:lstStyle/>
                    <a:p>
                      <a:pPr>
                        <a:spcAft>
                          <a:spcPts val="0"/>
                        </a:spcAft>
                      </a:pPr>
                      <a:r>
                        <a:rPr lang="en-GB" sz="2300" b="0" dirty="0" smtClean="0">
                          <a:effectLst/>
                          <a:latin typeface="Berlin Sans FB" panose="020E0602020502020306" pitchFamily="34" charset="0"/>
                          <a:ea typeface="Times New Roman"/>
                          <a:cs typeface="Arial"/>
                        </a:rPr>
                        <a:t>  Look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Say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Cover</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Write</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300" b="0" dirty="0" smtClean="0">
                          <a:effectLst/>
                          <a:latin typeface="Berlin Sans FB" panose="020E0602020502020306" pitchFamily="34" charset="0"/>
                          <a:ea typeface="Times New Roman"/>
                          <a:cs typeface="Arial"/>
                        </a:rPr>
                        <a:t>  Check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273" name="Picture 5" descr="http://us.cdn2.123rf.com/168nwm/studiobarcelona/studiobarcelona1011/studiobarcelona101100083/8255312-blank-paper-with-lines-and-pencil-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4561" y="654339"/>
            <a:ext cx="437009" cy="549464"/>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8" descr="https://encrypted-tbn0.gstatic.com/images?q=tbn:ANd9GcQVisocHPYN9tXdmkC8LRyzP8QnzwFM65zwai83sfKxi9NY8Acr5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312" y="654528"/>
            <a:ext cx="830262" cy="54927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clker.com/cliparts/u/m/2/7/G/w/white-hand-print-md.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7098" y="654528"/>
            <a:ext cx="472899" cy="518319"/>
          </a:xfrm>
          <a:prstGeom prst="rect">
            <a:avLst/>
          </a:prstGeom>
          <a:noFill/>
          <a:extLst>
            <a:ext uri="{909E8E84-426E-40DD-AFC4-6F175D3DCCD1}">
              <a14:hiddenFill xmlns:a14="http://schemas.microsoft.com/office/drawing/2010/main">
                <a:solidFill>
                  <a:srgbClr val="FFFFFF"/>
                </a:solidFill>
              </a14:hiddenFill>
            </a:ext>
          </a:extLst>
        </p:spPr>
      </p:pic>
      <p:pic>
        <p:nvPicPr>
          <p:cNvPr id="17" name="irc_mi" descr="http://sr.photos3.fotosearch.com/bthumb/CSP/CSP382/k3826647.jpg">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713646"/>
            <a:ext cx="691063" cy="431041"/>
          </a:xfrm>
          <a:prstGeom prst="rect">
            <a:avLst/>
          </a:prstGeom>
          <a:noFill/>
          <a:ln>
            <a:noFill/>
          </a:ln>
        </p:spPr>
      </p:pic>
      <p:pic>
        <p:nvPicPr>
          <p:cNvPr id="18" name="irc_mi" descr="http://etc-mysitemyway.s3.amazonaws.com/icons/legacy-previews/icons/blue-retro-rusted-grunge-icons-symbols-shapes/018016-blue-retro-rusted-grunge-icon-symbols-shapes-check-mark.png">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6376" y="654527"/>
            <a:ext cx="651952" cy="54927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3202846384"/>
              </p:ext>
            </p:extLst>
          </p:nvPr>
        </p:nvGraphicFramePr>
        <p:xfrm>
          <a:off x="395536" y="1412776"/>
          <a:ext cx="8303525" cy="2664798"/>
        </p:xfrm>
        <a:graphic>
          <a:graphicData uri="http://schemas.openxmlformats.org/drawingml/2006/table">
            <a:tbl>
              <a:tblPr firstRow="1" firstCol="1" bandRow="1"/>
              <a:tblGrid>
                <a:gridCol w="1660705"/>
                <a:gridCol w="1660705"/>
                <a:gridCol w="1660705"/>
                <a:gridCol w="1660705"/>
                <a:gridCol w="1660705"/>
              </a:tblGrid>
              <a:tr h="444133">
                <a:tc>
                  <a:txBody>
                    <a:bodyPr/>
                    <a:lstStyle/>
                    <a:p>
                      <a:pPr algn="ctr">
                        <a:spcAft>
                          <a:spcPts val="0"/>
                        </a:spcAft>
                      </a:pPr>
                      <a:r>
                        <a:rPr lang="en-GB" sz="2900" b="0" dirty="0">
                          <a:effectLst/>
                          <a:latin typeface="Berlin Sans FB" panose="020E0602020502020306" pitchFamily="34" charset="0"/>
                          <a:ea typeface="Times New Roman"/>
                          <a:cs typeface="Arial"/>
                        </a:rPr>
                        <a:t>Words</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1</a:t>
                      </a:r>
                      <a:r>
                        <a:rPr lang="en-GB" sz="2900" b="0" baseline="30000" dirty="0">
                          <a:effectLst/>
                          <a:latin typeface="Berlin Sans FB" panose="020E0602020502020306" pitchFamily="34" charset="0"/>
                          <a:ea typeface="Times New Roman"/>
                          <a:cs typeface="Arial"/>
                        </a:rPr>
                        <a:t>st</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2</a:t>
                      </a:r>
                      <a:r>
                        <a:rPr lang="en-GB" sz="2900" b="0" baseline="30000" dirty="0">
                          <a:effectLst/>
                          <a:latin typeface="Berlin Sans FB" panose="020E0602020502020306" pitchFamily="34" charset="0"/>
                          <a:ea typeface="Times New Roman"/>
                          <a:cs typeface="Arial"/>
                        </a:rPr>
                        <a:t>nd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3</a:t>
                      </a:r>
                      <a:r>
                        <a:rPr lang="en-GB" sz="2900" b="0" baseline="30000" dirty="0">
                          <a:effectLst/>
                          <a:latin typeface="Berlin Sans FB" panose="020E0602020502020306" pitchFamily="34" charset="0"/>
                          <a:ea typeface="Times New Roman"/>
                          <a:cs typeface="Arial"/>
                        </a:rPr>
                        <a:t>rd</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en-GB" sz="2900" b="0" dirty="0">
                          <a:effectLst/>
                          <a:latin typeface="Berlin Sans FB" panose="020E0602020502020306" pitchFamily="34" charset="0"/>
                          <a:ea typeface="Times New Roman"/>
                          <a:cs typeface="Arial"/>
                        </a:rPr>
                        <a:t>4</a:t>
                      </a:r>
                      <a:r>
                        <a:rPr lang="en-GB" sz="2900" b="0" baseline="30000" dirty="0">
                          <a:effectLst/>
                          <a:latin typeface="Berlin Sans FB" panose="020E0602020502020306" pitchFamily="34" charset="0"/>
                          <a:ea typeface="Times New Roman"/>
                          <a:cs typeface="Arial"/>
                        </a:rPr>
                        <a:t>th</a:t>
                      </a:r>
                      <a:r>
                        <a:rPr lang="en-GB" sz="2900" b="0" dirty="0">
                          <a:effectLst/>
                          <a:latin typeface="Berlin Sans FB" panose="020E0602020502020306" pitchFamily="34" charset="0"/>
                          <a:ea typeface="Times New Roman"/>
                          <a:cs typeface="Arial"/>
                        </a:rPr>
                        <a:t> try</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bank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think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honk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sunk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3">
                <a:tc>
                  <a:txBody>
                    <a:bodyPr/>
                    <a:lstStyle/>
                    <a:p>
                      <a:pPr algn="ctr">
                        <a:spcAft>
                          <a:spcPts val="0"/>
                        </a:spcAft>
                      </a:pPr>
                      <a:r>
                        <a:rPr lang="en-GB" sz="2900" b="0" dirty="0">
                          <a:effectLst/>
                          <a:latin typeface="Berlin Sans FB" panose="020E0602020502020306" pitchFamily="34" charset="0"/>
                          <a:ea typeface="Times New Roman"/>
                          <a:cs typeface="Arial"/>
                        </a:rPr>
                        <a:t>pink</a:t>
                      </a:r>
                      <a:endParaRPr lang="en-GB" sz="1000" b="0" dirty="0">
                        <a:effectLst/>
                        <a:latin typeface="Berlin Sans FB" panose="020E0602020502020306" pitchFamily="34" charset="0"/>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100" b="1" dirty="0">
                          <a:effectLst/>
                          <a:latin typeface="XCCW Joined 1a"/>
                          <a:ea typeface="Times New Roman"/>
                          <a:cs typeface="Arial"/>
                        </a:rPr>
                        <a:t> </a:t>
                      </a:r>
                      <a:endParaRPr lang="en-GB" sz="1000" dirty="0">
                        <a:effectLst/>
                        <a:latin typeface="Times New Roman"/>
                        <a:ea typeface="Times New Roman"/>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539552" y="4221088"/>
            <a:ext cx="8208912" cy="3539430"/>
          </a:xfrm>
          <a:prstGeom prst="rect">
            <a:avLst/>
          </a:prstGeom>
          <a:noFill/>
        </p:spPr>
        <p:txBody>
          <a:bodyPr wrap="square" rtlCol="0">
            <a:spAutoFit/>
          </a:bodyPr>
          <a:lstStyle/>
          <a:p>
            <a:r>
              <a:rPr lang="en-GB" sz="2800" dirty="0" smtClean="0">
                <a:latin typeface="Berlin Sans FB" panose="020E0602020502020306" pitchFamily="34" charset="0"/>
              </a:rPr>
              <a:t>Your child needs to be supervised while they are doing their homework and spellings. </a:t>
            </a:r>
          </a:p>
          <a:p>
            <a:r>
              <a:rPr lang="en-GB" sz="2800" dirty="0" smtClean="0">
                <a:latin typeface="Berlin Sans FB" panose="020E0602020502020306" pitchFamily="34" charset="0"/>
              </a:rPr>
              <a:t>In the homework folder there is place for you to make a comment about the work and for your child to do so too.</a:t>
            </a:r>
          </a:p>
          <a:p>
            <a:endParaRPr lang="en-GB" sz="2800" dirty="0">
              <a:latin typeface="Berlin Sans FB" panose="020E0602020502020306" pitchFamily="34" charset="0"/>
            </a:endParaRPr>
          </a:p>
          <a:p>
            <a:endParaRPr lang="en-GB" sz="2800" dirty="0">
              <a:latin typeface="Berlin Sans FB" panose="020E0602020502020306" pitchFamily="34" charset="0"/>
            </a:endParaRPr>
          </a:p>
          <a:p>
            <a:endParaRPr lang="en-GB" sz="2800" dirty="0">
              <a:latin typeface="Berlin Sans FB" panose="020E0602020502020306" pitchFamily="34" charset="0"/>
            </a:endParaRPr>
          </a:p>
        </p:txBody>
      </p:sp>
    </p:spTree>
    <p:extLst>
      <p:ext uri="{BB962C8B-B14F-4D97-AF65-F5344CB8AC3E}">
        <p14:creationId xmlns:p14="http://schemas.microsoft.com/office/powerpoint/2010/main" val="2677754376"/>
      </p:ext>
    </p:extLst>
  </p:cSld>
  <p:clrMapOvr>
    <a:masterClrMapping/>
  </p:clrMapOvr>
  <p:transition spd="slow" advTm="8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424936" cy="5909310"/>
          </a:xfrm>
          <a:prstGeom prst="rect">
            <a:avLst/>
          </a:prstGeom>
        </p:spPr>
        <p:txBody>
          <a:bodyPr wrap="square">
            <a:spAutoFit/>
          </a:bodyPr>
          <a:lstStyle/>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De </a:t>
            </a:r>
            <a:r>
              <a:rPr lang="en-GB" sz="4000" b="1" spc="50" dirty="0" err="1">
                <a:ln w="0"/>
                <a:solidFill>
                  <a:srgbClr val="3333FF"/>
                </a:solidFill>
                <a:effectLst>
                  <a:innerShdw blurRad="63500" dist="50800" dir="13500000">
                    <a:srgbClr val="000000">
                      <a:alpha val="50000"/>
                    </a:srgbClr>
                  </a:innerShdw>
                </a:effectLst>
                <a:latin typeface="Berlin Sans FB Demi" panose="020E0802020502020306" pitchFamily="34" charset="0"/>
              </a:rPr>
              <a:t>Bohun</a:t>
            </a: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 Primary School</a:t>
            </a:r>
          </a:p>
          <a:p>
            <a:pPr algn="ctr"/>
            <a:r>
              <a:rPr lang="en-GB" sz="4000" b="1" spc="50" dirty="0">
                <a:ln w="0"/>
                <a:solidFill>
                  <a:srgbClr val="3333FF"/>
                </a:solidFill>
                <a:effectLst>
                  <a:innerShdw blurRad="63500" dist="50800" dir="13500000">
                    <a:srgbClr val="000000">
                      <a:alpha val="50000"/>
                    </a:srgbClr>
                  </a:innerShdw>
                </a:effectLst>
                <a:latin typeface="Berlin Sans FB Demi" panose="020E0802020502020306" pitchFamily="34" charset="0"/>
              </a:rPr>
              <a:t>British Values Statement</a:t>
            </a:r>
          </a:p>
          <a:p>
            <a:r>
              <a:rPr lang="en-GB" dirty="0"/>
              <a:t> </a:t>
            </a:r>
          </a:p>
          <a:p>
            <a:r>
              <a:rPr lang="en-GB" sz="2800" dirty="0">
                <a:latin typeface="Berlin Sans FB" panose="020E0602020502020306" pitchFamily="34" charset="0"/>
              </a:rPr>
              <a:t>At De </a:t>
            </a:r>
            <a:r>
              <a:rPr lang="en-GB" sz="2800" dirty="0" err="1">
                <a:latin typeface="Berlin Sans FB" panose="020E0602020502020306" pitchFamily="34" charset="0"/>
              </a:rPr>
              <a:t>Bohun</a:t>
            </a:r>
            <a:r>
              <a:rPr lang="en-GB" sz="2800" dirty="0">
                <a:latin typeface="Berlin Sans FB" panose="020E0602020502020306" pitchFamily="34" charset="0"/>
              </a:rPr>
              <a:t> Primary School we value the diversity of backgrounds of all pupils, families and wider school community. </a:t>
            </a:r>
          </a:p>
          <a:p>
            <a:r>
              <a:rPr lang="en-GB" sz="2800" b="1" dirty="0">
                <a:latin typeface="Berlin Sans FB" panose="020E0602020502020306" pitchFamily="34" charset="0"/>
              </a:rPr>
              <a:t>The Department for Education states that there is a need:</a:t>
            </a:r>
            <a:endParaRPr lang="en-GB" sz="2800" dirty="0">
              <a:latin typeface="Berlin Sans FB" panose="020E0602020502020306" pitchFamily="34" charset="0"/>
            </a:endParaRPr>
          </a:p>
          <a:p>
            <a:r>
              <a:rPr lang="en-GB" sz="2800" i="1" dirty="0">
                <a:latin typeface="Berlin Sans FB" panose="020E0602020502020306" pitchFamily="34" charset="0"/>
              </a:rPr>
              <a:t>“To create and enforce a clear and rigorous expectation on all schools to promote the fundamental British values of democracy, the rule of law, individual liberty and mutual respect and tolerance of those with different faiths and beliefs</a:t>
            </a:r>
            <a:r>
              <a:rPr lang="en-GB" sz="2800" i="1" dirty="0" smtClean="0">
                <a:latin typeface="Berlin Sans FB" panose="020E0602020502020306" pitchFamily="34" charset="0"/>
              </a:rPr>
              <a:t>”.</a:t>
            </a:r>
            <a:endParaRPr lang="en-GB" sz="2800" dirty="0">
              <a:latin typeface="Berlin Sans FB" panose="020E06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764704"/>
            <a:ext cx="1066578" cy="134027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980728"/>
            <a:ext cx="1231404" cy="783621"/>
          </a:xfrm>
          <a:prstGeom prst="rect">
            <a:avLst/>
          </a:prstGeom>
        </p:spPr>
      </p:pic>
    </p:spTree>
    <p:extLst>
      <p:ext uri="{BB962C8B-B14F-4D97-AF65-F5344CB8AC3E}">
        <p14:creationId xmlns:p14="http://schemas.microsoft.com/office/powerpoint/2010/main" val="1381597781"/>
      </p:ext>
    </p:extLst>
  </p:cSld>
  <p:clrMapOvr>
    <a:masterClrMapping/>
  </p:clrMapOvr>
  <p:transition spd="slow" advTm="800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784976" cy="243143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GB" sz="4000" b="1" dirty="0">
                <a:ln/>
                <a:solidFill>
                  <a:srgbClr val="3333FF"/>
                </a:solidFill>
                <a:latin typeface="Berlin Sans FB Demi" panose="020E0802020502020306" pitchFamily="34" charset="0"/>
              </a:rPr>
              <a:t>Learning 2 Learn Skills</a:t>
            </a:r>
          </a:p>
          <a:p>
            <a:r>
              <a:rPr lang="en-GB" sz="2800" dirty="0">
                <a:ln/>
                <a:latin typeface="Berlin Sans FB" panose="020E0602020502020306" pitchFamily="34" charset="0"/>
              </a:rPr>
              <a:t>We want our children to become responsible citizens who care for their neighbours, community and the wider environment. It is most important that they understand how to look after themselves in this ever-changing world.</a:t>
            </a:r>
          </a:p>
        </p:txBody>
      </p:sp>
      <p:sp>
        <p:nvSpPr>
          <p:cNvPr id="4" name="Rectangle 3"/>
          <p:cNvSpPr/>
          <p:nvPr/>
        </p:nvSpPr>
        <p:spPr>
          <a:xfrm>
            <a:off x="2555776" y="2764091"/>
            <a:ext cx="7704856" cy="3970318"/>
          </a:xfrm>
          <a:prstGeom prst="rect">
            <a:avLst/>
          </a:prstGeom>
        </p:spPr>
        <p:txBody>
          <a:bodyPr wrap="square">
            <a:spAutoFit/>
          </a:bodyPr>
          <a:lstStyle/>
          <a:p>
            <a:r>
              <a:rPr lang="en-GB" sz="2800" dirty="0" smtClean="0">
                <a:latin typeface="Berlin Sans FB" panose="020E0602020502020306" pitchFamily="34" charset="0"/>
              </a:rPr>
              <a:t>The ‘learning to learns’ skills are:</a:t>
            </a: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Relationships </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Responsibility</a:t>
            </a:r>
            <a:endParaRPr lang="en-GB" sz="3600" dirty="0" smtClean="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Resilience</a:t>
            </a:r>
            <a:endParaRPr lang="en-GB" sz="3600" dirty="0" smtClean="0">
              <a:solidFill>
                <a:srgbClr val="3333FF"/>
              </a:solidFill>
              <a:latin typeface="Berlin Sans FB Demi" panose="020E0802020502020306" pitchFamily="34" charset="0"/>
            </a:endParaRPr>
          </a:p>
          <a:p>
            <a:pPr>
              <a:buFont typeface="Arial" panose="020B0604020202020204" pitchFamily="34" charset="0"/>
              <a:buChar char="•"/>
            </a:pPr>
            <a:r>
              <a:rPr lang="en-GB" sz="3600" b="1" dirty="0" smtClean="0">
                <a:solidFill>
                  <a:srgbClr val="3333FF"/>
                </a:solidFill>
                <a:latin typeface="Berlin Sans FB Demi" panose="020E0802020502020306" pitchFamily="34" charset="0"/>
              </a:rPr>
              <a:t>Resourceful</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Risk-Taking</a:t>
            </a:r>
            <a:endParaRPr lang="en-GB" sz="3600" dirty="0">
              <a:solidFill>
                <a:srgbClr val="3333FF"/>
              </a:solidFill>
              <a:latin typeface="Berlin Sans FB Demi" panose="020E0802020502020306" pitchFamily="34" charset="0"/>
            </a:endParaRPr>
          </a:p>
          <a:p>
            <a:pPr>
              <a:buFont typeface="Arial" panose="020B0604020202020204" pitchFamily="34" charset="0"/>
              <a:buChar char="•"/>
            </a:pPr>
            <a:r>
              <a:rPr lang="en-GB" sz="3600" b="1" dirty="0">
                <a:solidFill>
                  <a:srgbClr val="3333FF"/>
                </a:solidFill>
                <a:latin typeface="Berlin Sans FB Demi" panose="020E0802020502020306" pitchFamily="34" charset="0"/>
              </a:rPr>
              <a:t>Reflective</a:t>
            </a:r>
            <a:endParaRPr lang="en-GB" sz="3600" dirty="0">
              <a:solidFill>
                <a:srgbClr val="3333FF"/>
              </a:solidFill>
              <a:latin typeface="Berlin Sans FB Demi" panose="020E0802020502020306" pitchFamily="34" charset="0"/>
            </a:endParaRPr>
          </a:p>
        </p:txBody>
      </p:sp>
    </p:spTree>
    <p:extLst>
      <p:ext uri="{BB962C8B-B14F-4D97-AF65-F5344CB8AC3E}">
        <p14:creationId xmlns:p14="http://schemas.microsoft.com/office/powerpoint/2010/main" val="5217350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548680"/>
            <a:ext cx="8352928" cy="95410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en-GB" sz="2800" b="1" dirty="0">
                <a:ln/>
                <a:solidFill>
                  <a:srgbClr val="3333FF"/>
                </a:solidFill>
              </a:rPr>
              <a:t>WHY ATTENDANCE AT </a:t>
            </a:r>
            <a:r>
              <a:rPr lang="en-GB" sz="2800" b="1" dirty="0" smtClean="0">
                <a:ln/>
                <a:solidFill>
                  <a:srgbClr val="3333FF"/>
                </a:solidFill>
              </a:rPr>
              <a:t>DE BOHUN SCHOOL </a:t>
            </a:r>
            <a:r>
              <a:rPr lang="en-GB" sz="2800" b="1" dirty="0">
                <a:ln/>
                <a:solidFill>
                  <a:srgbClr val="3333FF"/>
                </a:solidFill>
              </a:rPr>
              <a:t>IS SO IMPORTANT </a:t>
            </a:r>
          </a:p>
        </p:txBody>
      </p:sp>
      <p:sp>
        <p:nvSpPr>
          <p:cNvPr id="4" name="Rectangle 3"/>
          <p:cNvSpPr/>
          <p:nvPr/>
        </p:nvSpPr>
        <p:spPr>
          <a:xfrm>
            <a:off x="475725" y="1916832"/>
            <a:ext cx="8370676" cy="3539430"/>
          </a:xfrm>
          <a:prstGeom prst="rect">
            <a:avLst/>
          </a:prstGeom>
        </p:spPr>
        <p:txBody>
          <a:bodyPr wrap="square">
            <a:spAutoFit/>
          </a:bodyPr>
          <a:lstStyle/>
          <a:p>
            <a:r>
              <a:rPr lang="en-GB" sz="3200" dirty="0">
                <a:latin typeface="Berlin Sans FB" panose="020E0602020502020306" pitchFamily="34" charset="0"/>
              </a:rPr>
              <a:t>If a child of compulsory school age is registered at a school it is essential that they attend their school regularly and maintain a pattern of good attendance throughout their school career. Excellent attendance at school is important to allow a child or young person to </a:t>
            </a:r>
            <a:r>
              <a:rPr lang="en-GB" sz="3200" dirty="0" smtClean="0">
                <a:latin typeface="Berlin Sans FB" panose="020E0602020502020306" pitchFamily="34" charset="0"/>
              </a:rPr>
              <a:t>fulﬁl </a:t>
            </a:r>
            <a:r>
              <a:rPr lang="en-GB" sz="3200" dirty="0">
                <a:latin typeface="Berlin Sans FB" panose="020E0602020502020306" pitchFamily="34" charset="0"/>
              </a:rPr>
              <a:t>their potential.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576555"/>
            <a:ext cx="1066578" cy="1340277"/>
          </a:xfrm>
          <a:prstGeom prst="rect">
            <a:avLst/>
          </a:prstGeom>
        </p:spPr>
      </p:pic>
    </p:spTree>
    <p:extLst>
      <p:ext uri="{BB962C8B-B14F-4D97-AF65-F5344CB8AC3E}">
        <p14:creationId xmlns:p14="http://schemas.microsoft.com/office/powerpoint/2010/main" val="2344313056"/>
      </p:ext>
    </p:extLst>
  </p:cSld>
  <p:clrMapOvr>
    <a:masterClrMapping/>
  </p:clrMapOvr>
  <p:transition spd="slow" advTm="8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064896" cy="5970865"/>
          </a:xfrm>
          <a:prstGeom prst="rect">
            <a:avLst/>
          </a:prstGeom>
        </p:spPr>
        <p:txBody>
          <a:bodyPr wrap="square">
            <a:spAutoFit/>
          </a:bodyPr>
          <a:lstStyle/>
          <a:p>
            <a:r>
              <a:rPr lang="en-GB" sz="2800" dirty="0">
                <a:solidFill>
                  <a:srgbClr val="3333FF"/>
                </a:solidFill>
                <a:latin typeface="Berlin Sans FB Demi" panose="020E0802020502020306" pitchFamily="34" charset="0"/>
              </a:rPr>
              <a:t>Below are just some of the key reasons why it is so important children attend school: </a:t>
            </a:r>
            <a:endParaRPr lang="en-GB" sz="2800" dirty="0" smtClean="0">
              <a:solidFill>
                <a:srgbClr val="3333FF"/>
              </a:solidFill>
              <a:latin typeface="Berlin Sans FB Demi" panose="020E08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learn.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have fun.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make new friends.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experience new things in life. </a:t>
            </a: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develop awareness of other cultures, religion, </a:t>
            </a:r>
            <a:r>
              <a:rPr lang="en-GB" sz="2800" dirty="0" smtClean="0">
                <a:latin typeface="Berlin Sans FB" panose="020E0602020502020306" pitchFamily="34" charset="0"/>
              </a:rPr>
              <a:t>ethnicity </a:t>
            </a:r>
            <a:r>
              <a:rPr lang="en-GB" sz="2800" dirty="0">
                <a:latin typeface="Berlin Sans FB" panose="020E0602020502020306" pitchFamily="34" charset="0"/>
              </a:rPr>
              <a:t>and gender differences.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achieve.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gain </a:t>
            </a:r>
            <a:r>
              <a:rPr lang="en-GB" sz="2800" dirty="0" smtClean="0">
                <a:latin typeface="Berlin Sans FB" panose="020E0602020502020306" pitchFamily="34" charset="0"/>
              </a:rPr>
              <a:t>qualiﬁcations</a:t>
            </a:r>
            <a:r>
              <a:rPr lang="en-GB" sz="2800" dirty="0">
                <a:latin typeface="Berlin Sans FB" panose="020E0602020502020306" pitchFamily="34" charset="0"/>
              </a:rPr>
              <a:t>.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develop new skills.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build </a:t>
            </a:r>
            <a:r>
              <a:rPr lang="en-GB" sz="2800" dirty="0" smtClean="0">
                <a:latin typeface="Berlin Sans FB" panose="020E0602020502020306" pitchFamily="34" charset="0"/>
              </a:rPr>
              <a:t>conﬁdence </a:t>
            </a:r>
            <a:r>
              <a:rPr lang="en-GB" sz="2800" dirty="0">
                <a:latin typeface="Berlin Sans FB" panose="020E0602020502020306" pitchFamily="34" charset="0"/>
              </a:rPr>
              <a:t>and self-esteem. </a:t>
            </a:r>
            <a:endParaRPr lang="en-GB" sz="2800" dirty="0" smtClean="0">
              <a:latin typeface="Berlin Sans FB" panose="020E0602020502020306" pitchFamily="34" charset="0"/>
            </a:endParaRPr>
          </a:p>
          <a:p>
            <a:pPr marL="342900" indent="-342900">
              <a:buFont typeface="Arial" panose="020B0604020202020204" pitchFamily="34" charset="0"/>
              <a:buChar char="•"/>
            </a:pPr>
            <a:r>
              <a:rPr lang="en-GB" sz="2800" dirty="0" smtClean="0">
                <a:latin typeface="Berlin Sans FB" panose="020E0602020502020306" pitchFamily="34" charset="0"/>
              </a:rPr>
              <a:t>To </a:t>
            </a:r>
            <a:r>
              <a:rPr lang="en-GB" sz="2800" dirty="0">
                <a:latin typeface="Berlin Sans FB" panose="020E0602020502020306" pitchFamily="34" charset="0"/>
              </a:rPr>
              <a:t>have the best possible start in life.</a:t>
            </a:r>
          </a:p>
          <a:p>
            <a:endParaRPr lang="en-GB" dirty="0"/>
          </a:p>
        </p:txBody>
      </p:sp>
    </p:spTree>
    <p:extLst>
      <p:ext uri="{BB962C8B-B14F-4D97-AF65-F5344CB8AC3E}">
        <p14:creationId xmlns:p14="http://schemas.microsoft.com/office/powerpoint/2010/main" val="2508229644"/>
      </p:ext>
    </p:extLst>
  </p:cSld>
  <p:clrMapOvr>
    <a:masterClrMapping/>
  </p:clrMapOvr>
  <p:transition spd="slow"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280920" cy="5816977"/>
          </a:xfrm>
          <a:prstGeom prst="rect">
            <a:avLst/>
          </a:prstGeom>
        </p:spPr>
        <p:txBody>
          <a:bodyPr wrap="square">
            <a:spAutoFit/>
          </a:bodyPr>
          <a:lstStyle/>
          <a:p>
            <a:r>
              <a:rPr lang="en-GB" sz="2400" dirty="0">
                <a:solidFill>
                  <a:srgbClr val="3333FF"/>
                </a:solidFill>
                <a:latin typeface="Berlin Sans FB Demi" panose="020E0802020502020306" pitchFamily="34" charset="0"/>
              </a:rPr>
              <a:t>EVERY SCHOOL DAY COUNTS </a:t>
            </a:r>
            <a:endParaRPr lang="en-GB" sz="2400" dirty="0" smtClean="0">
              <a:solidFill>
                <a:srgbClr val="3333FF"/>
              </a:solidFill>
              <a:latin typeface="Berlin Sans FB Demi" panose="020E0802020502020306" pitchFamily="34" charset="0"/>
            </a:endParaRPr>
          </a:p>
          <a:p>
            <a:r>
              <a:rPr lang="en-GB" sz="2400" dirty="0" smtClean="0">
                <a:latin typeface="Berlin Sans FB" panose="020E0602020502020306" pitchFamily="34" charset="0"/>
              </a:rPr>
              <a:t>Every </a:t>
            </a:r>
            <a:r>
              <a:rPr lang="en-GB" sz="2400" dirty="0">
                <a:latin typeface="Berlin Sans FB" panose="020E0602020502020306" pitchFamily="34" charset="0"/>
              </a:rPr>
              <a:t>single day a child is absent from school equates to a day of lost learning. Attendance percentages can be misleading. </a:t>
            </a:r>
          </a:p>
          <a:p>
            <a:endParaRPr lang="en-GB" sz="2000" dirty="0" smtClean="0">
              <a:latin typeface="Berlin Sans FB" panose="020E0602020502020306" pitchFamily="34" charset="0"/>
            </a:endParaRPr>
          </a:p>
          <a:p>
            <a:endParaRPr lang="en-GB" sz="2000" dirty="0">
              <a:latin typeface="Berlin Sans FB" panose="020E0602020502020306" pitchFamily="34" charset="0"/>
            </a:endParaRPr>
          </a:p>
          <a:p>
            <a:endParaRPr lang="en-GB" sz="2000" dirty="0" smtClean="0">
              <a:latin typeface="Berlin Sans FB" panose="020E0602020502020306" pitchFamily="34" charset="0"/>
            </a:endParaRPr>
          </a:p>
          <a:p>
            <a:r>
              <a:rPr lang="en-GB" sz="2000" dirty="0" smtClean="0">
                <a:solidFill>
                  <a:srgbClr val="3333FF"/>
                </a:solidFill>
                <a:latin typeface="Berlin Sans FB" panose="020E0602020502020306" pitchFamily="34" charset="0"/>
              </a:rPr>
              <a:t>100</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0 </a:t>
            </a:r>
            <a:r>
              <a:rPr lang="en-GB" sz="2000" dirty="0">
                <a:latin typeface="Berlin Sans FB" panose="020E0602020502020306" pitchFamily="34" charset="0"/>
              </a:rPr>
              <a:t>Days </a:t>
            </a:r>
            <a:r>
              <a:rPr lang="en-GB" sz="2000" dirty="0" smtClean="0">
                <a:latin typeface="Berlin Sans FB" panose="020E0602020502020306" pitchFamily="34" charset="0"/>
              </a:rPr>
              <a:t>Missed Excellent</a:t>
            </a:r>
          </a:p>
          <a:p>
            <a:r>
              <a:rPr lang="en-GB" sz="2000" dirty="0" smtClean="0">
                <a:solidFill>
                  <a:srgbClr val="3333FF"/>
                </a:solidFill>
                <a:latin typeface="Berlin Sans FB" panose="020E0602020502020306" pitchFamily="34" charset="0"/>
              </a:rPr>
              <a:t>95</a:t>
            </a:r>
            <a:r>
              <a:rPr lang="en-GB" sz="2000" dirty="0">
                <a:solidFill>
                  <a:srgbClr val="3333FF"/>
                </a:solidFill>
                <a:latin typeface="Berlin Sans FB" panose="020E0602020502020306" pitchFamily="34" charset="0"/>
              </a:rPr>
              <a:t>%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9 </a:t>
            </a:r>
            <a:r>
              <a:rPr lang="en-GB" sz="2000" dirty="0">
                <a:latin typeface="Berlin Sans FB" panose="020E0602020502020306" pitchFamily="34" charset="0"/>
              </a:rPr>
              <a:t>Days of Absence 1 Week and 4 Days of Learning </a:t>
            </a:r>
            <a:r>
              <a:rPr lang="en-GB" sz="2000" dirty="0" smtClean="0">
                <a:latin typeface="Berlin Sans FB" panose="020E0602020502020306" pitchFamily="34" charset="0"/>
              </a:rPr>
              <a:t>Missed Satisfactory</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90%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19 </a:t>
            </a:r>
            <a:r>
              <a:rPr lang="en-GB" sz="2000" dirty="0">
                <a:latin typeface="Berlin Sans FB" panose="020E0602020502020306" pitchFamily="34" charset="0"/>
              </a:rPr>
              <a:t>Days of Absence 3 Weeks and  4 Days of Learning </a:t>
            </a:r>
            <a:r>
              <a:rPr lang="en-GB" sz="2000" dirty="0" smtClean="0">
                <a:latin typeface="Berlin Sans FB" panose="020E0602020502020306" pitchFamily="34" charset="0"/>
              </a:rPr>
              <a:t>Missed Poor</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85% </a:t>
            </a:r>
            <a:r>
              <a:rPr lang="en-GB" sz="2000" dirty="0" smtClean="0">
                <a:solidFill>
                  <a:srgbClr val="3333FF"/>
                </a:solidFill>
                <a:latin typeface="Berlin Sans FB" panose="020E0602020502020306" pitchFamily="34" charset="0"/>
              </a:rPr>
              <a:t>Attendance  </a:t>
            </a:r>
          </a:p>
          <a:p>
            <a:r>
              <a:rPr lang="en-GB" sz="2000" dirty="0" smtClean="0">
                <a:latin typeface="Berlin Sans FB" panose="020E0602020502020306" pitchFamily="34" charset="0"/>
              </a:rPr>
              <a:t>28 </a:t>
            </a:r>
            <a:r>
              <a:rPr lang="en-GB" sz="2000" dirty="0">
                <a:latin typeface="Berlin Sans FB" panose="020E0602020502020306" pitchFamily="34" charset="0"/>
              </a:rPr>
              <a:t>Days of Absence 5 Weeks and 3 Days of Learning </a:t>
            </a:r>
            <a:r>
              <a:rPr lang="en-GB" sz="2000" dirty="0" smtClean="0">
                <a:latin typeface="Berlin Sans FB" panose="020E0602020502020306" pitchFamily="34" charset="0"/>
              </a:rPr>
              <a:t>Missed Very </a:t>
            </a:r>
            <a:r>
              <a:rPr lang="en-GB" sz="2000" dirty="0">
                <a:latin typeface="Berlin Sans FB" panose="020E0602020502020306" pitchFamily="34" charset="0"/>
              </a:rPr>
              <a:t>Poor</a:t>
            </a:r>
          </a:p>
          <a:p>
            <a:r>
              <a:rPr lang="en-GB" sz="2000" dirty="0">
                <a:solidFill>
                  <a:srgbClr val="3333FF"/>
                </a:solidFill>
                <a:latin typeface="Berlin Sans FB" panose="020E0602020502020306" pitchFamily="34" charset="0"/>
              </a:rPr>
              <a:t>80%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38 </a:t>
            </a:r>
            <a:r>
              <a:rPr lang="en-GB" sz="2000" dirty="0">
                <a:latin typeface="Berlin Sans FB" panose="020E0602020502020306" pitchFamily="34" charset="0"/>
              </a:rPr>
              <a:t>Days of Absence 7 Weeks and 3 Days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a:p>
            <a:r>
              <a:rPr lang="en-GB" sz="2000" dirty="0">
                <a:solidFill>
                  <a:srgbClr val="3333FF"/>
                </a:solidFill>
                <a:latin typeface="Berlin Sans FB" panose="020E0602020502020306" pitchFamily="34" charset="0"/>
              </a:rPr>
              <a:t>75% </a:t>
            </a:r>
            <a:r>
              <a:rPr lang="en-GB" sz="2000" dirty="0" smtClean="0">
                <a:solidFill>
                  <a:srgbClr val="3333FF"/>
                </a:solidFill>
                <a:latin typeface="Berlin Sans FB" panose="020E0602020502020306" pitchFamily="34" charset="0"/>
              </a:rPr>
              <a:t>Attendance</a:t>
            </a:r>
          </a:p>
          <a:p>
            <a:r>
              <a:rPr lang="en-GB" sz="2000" dirty="0" smtClean="0">
                <a:latin typeface="Berlin Sans FB" panose="020E0602020502020306" pitchFamily="34" charset="0"/>
              </a:rPr>
              <a:t>46 </a:t>
            </a:r>
            <a:r>
              <a:rPr lang="en-GB" sz="2000" dirty="0">
                <a:latin typeface="Berlin Sans FB" panose="020E0602020502020306" pitchFamily="34" charset="0"/>
              </a:rPr>
              <a:t>Days of Absence 9 Weeks and 1 Day of Learning </a:t>
            </a:r>
            <a:r>
              <a:rPr lang="en-GB" sz="2000" dirty="0" smtClean="0">
                <a:latin typeface="Berlin Sans FB" panose="020E0602020502020306" pitchFamily="34" charset="0"/>
              </a:rPr>
              <a:t>Missed Unacceptable</a:t>
            </a:r>
            <a:endParaRPr lang="en-GB" sz="2000" dirty="0">
              <a:latin typeface="Berlin Sans FB" panose="020E0602020502020306" pitchFamily="34" charset="0"/>
            </a:endParaRPr>
          </a:p>
        </p:txBody>
      </p:sp>
      <p:sp>
        <p:nvSpPr>
          <p:cNvPr id="3" name="TextBox 2"/>
          <p:cNvSpPr txBox="1"/>
          <p:nvPr/>
        </p:nvSpPr>
        <p:spPr>
          <a:xfrm>
            <a:off x="5796136" y="1700808"/>
            <a:ext cx="2592288"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school</a:t>
            </a:r>
          </a:p>
          <a:p>
            <a:r>
              <a:rPr lang="en-GB" sz="4000" b="1" dirty="0" smtClean="0">
                <a:ln/>
                <a:solidFill>
                  <a:srgbClr val="3333FF"/>
                </a:solidFill>
                <a:effectLst>
                  <a:glow rad="228600">
                    <a:schemeClr val="accent1">
                      <a:satMod val="175000"/>
                      <a:alpha val="40000"/>
                    </a:schemeClr>
                  </a:glow>
                </a:effectLst>
                <a:latin typeface="Berlin Sans FB Demi" panose="020E0802020502020306" pitchFamily="34" charset="0"/>
              </a:rPr>
              <a:t>Miss out</a:t>
            </a:r>
            <a:endParaRPr lang="en-GB" sz="4000" b="1" dirty="0">
              <a:ln/>
              <a:solidFill>
                <a:srgbClr val="3333FF"/>
              </a:solidFill>
              <a:effectLst>
                <a:glow rad="228600">
                  <a:schemeClr val="accent1">
                    <a:satMod val="175000"/>
                    <a:alpha val="40000"/>
                  </a:schemeClr>
                </a:glow>
              </a:effectLst>
              <a:latin typeface="Berlin Sans FB Demi" panose="020E0802020502020306" pitchFamily="34" charset="0"/>
            </a:endParaRPr>
          </a:p>
        </p:txBody>
      </p:sp>
    </p:spTree>
    <p:extLst>
      <p:ext uri="{BB962C8B-B14F-4D97-AF65-F5344CB8AC3E}">
        <p14:creationId xmlns:p14="http://schemas.microsoft.com/office/powerpoint/2010/main" val="3648679426"/>
      </p:ext>
    </p:extLst>
  </p:cSld>
  <p:clrMapOvr>
    <a:masterClrMapping/>
  </p:clrMapOvr>
  <p:transition spd="slow" advTm="800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476672"/>
            <a:ext cx="6984776" cy="5632311"/>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4500" b="1" spc="50" dirty="0" smtClean="0">
                <a:ln w="11430"/>
                <a:solidFill>
                  <a:srgbClr val="3333FF"/>
                </a:solidFill>
                <a:effectLst>
                  <a:outerShdw blurRad="76200" dist="50800" dir="5400000" algn="tl" rotWithShape="0">
                    <a:srgbClr val="000000">
                      <a:alpha val="65000"/>
                    </a:srgbClr>
                  </a:outerShdw>
                </a:effectLst>
                <a:latin typeface="Berlin Sans FB Demi" panose="020E0802020502020306" pitchFamily="34" charset="0"/>
              </a:rPr>
              <a:t>Rainbow Class</a:t>
            </a:r>
          </a:p>
          <a:p>
            <a:pPr algn="ctr"/>
            <a:r>
              <a:rPr lang="en-GB" sz="4500" spc="50" dirty="0" smtClean="0">
                <a:ln w="11430"/>
                <a:solidFill>
                  <a:srgbClr val="3333FF"/>
                </a:solidFill>
                <a:latin typeface="Berlin Sans FB Demi" panose="020E0802020502020306" pitchFamily="34" charset="0"/>
              </a:rPr>
              <a:t>Class Teacher</a:t>
            </a:r>
            <a:endParaRPr lang="en-GB" sz="4500" spc="50" dirty="0" smtClean="0">
              <a:ln w="11430"/>
              <a:latin typeface="Berlin Sans FB Demi" panose="020E0802020502020306" pitchFamily="34" charset="0"/>
            </a:endParaRPr>
          </a:p>
          <a:p>
            <a:pPr algn="ctr"/>
            <a:r>
              <a:rPr lang="en-GB" sz="4500" spc="50" dirty="0" smtClean="0">
                <a:ln w="11430"/>
                <a:latin typeface="Berlin Sans FB Demi" panose="020E0802020502020306" pitchFamily="34" charset="0"/>
              </a:rPr>
              <a:t>Mr Kai Harper</a:t>
            </a:r>
            <a:endParaRPr lang="en-GB" sz="4500" spc="50" dirty="0">
              <a:ln w="11430"/>
              <a:latin typeface="Berlin Sans FB Demi" panose="020E0802020502020306" pitchFamily="34" charset="0"/>
            </a:endParaRPr>
          </a:p>
          <a:p>
            <a:pPr algn="ctr"/>
            <a:r>
              <a:rPr lang="en-GB" sz="4500" spc="50" dirty="0" smtClean="0">
                <a:ln w="11430"/>
                <a:solidFill>
                  <a:srgbClr val="3333FF"/>
                </a:solidFill>
                <a:latin typeface="Berlin Sans FB Demi" panose="020E0802020502020306" pitchFamily="34" charset="0"/>
              </a:rPr>
              <a:t>Teaching Assistant</a:t>
            </a:r>
          </a:p>
          <a:p>
            <a:pPr algn="ctr"/>
            <a:r>
              <a:rPr lang="en-GB" sz="4500" spc="50" dirty="0" smtClean="0">
                <a:ln w="11430"/>
                <a:latin typeface="Berlin Sans FB Demi" panose="020E0802020502020306" pitchFamily="34" charset="0"/>
              </a:rPr>
              <a:t>Mrs Beth </a:t>
            </a:r>
            <a:r>
              <a:rPr lang="en-GB" sz="4500" spc="50" dirty="0" err="1" smtClean="0">
                <a:ln w="11430"/>
                <a:latin typeface="Berlin Sans FB Demi" panose="020E0802020502020306" pitchFamily="34" charset="0"/>
              </a:rPr>
              <a:t>Pali</a:t>
            </a:r>
            <a:endParaRPr lang="en-GB" sz="4500" spc="50" dirty="0" smtClean="0">
              <a:ln w="11430"/>
              <a:latin typeface="Berlin Sans FB Demi" panose="020E0802020502020306" pitchFamily="34" charset="0"/>
            </a:endParaRPr>
          </a:p>
          <a:p>
            <a:pPr algn="ctr"/>
            <a:r>
              <a:rPr lang="en-GB" sz="4500" spc="50" dirty="0" smtClean="0">
                <a:ln w="11430"/>
                <a:latin typeface="Berlin Sans FB Demi" panose="020E0802020502020306" pitchFamily="34" charset="0"/>
              </a:rPr>
              <a:t>Ms Karen Marriott</a:t>
            </a:r>
          </a:p>
          <a:p>
            <a:pPr algn="ctr"/>
            <a:r>
              <a:rPr lang="en-GB" sz="4500" spc="50" dirty="0" smtClean="0">
                <a:ln w="11430"/>
                <a:latin typeface="Berlin Sans FB Demi" panose="020E0802020502020306" pitchFamily="34" charset="0"/>
              </a:rPr>
              <a:t>Mr </a:t>
            </a:r>
            <a:r>
              <a:rPr lang="en-GB" sz="4500" spc="50" dirty="0" err="1" smtClean="0">
                <a:ln w="11430"/>
                <a:latin typeface="Berlin Sans FB Demi" panose="020E0802020502020306" pitchFamily="34" charset="0"/>
              </a:rPr>
              <a:t>Samura</a:t>
            </a:r>
            <a:endParaRPr lang="en-GB" sz="4500" spc="50" dirty="0" smtClean="0">
              <a:ln w="11430"/>
              <a:latin typeface="Berlin Sans FB Demi" panose="020E0802020502020306" pitchFamily="34" charset="0"/>
            </a:endParaRPr>
          </a:p>
          <a:p>
            <a:pPr algn="ctr"/>
            <a:r>
              <a:rPr lang="en-GB" sz="4500" spc="50" dirty="0" smtClean="0">
                <a:ln w="11430"/>
                <a:latin typeface="Berlin Sans FB Demi" panose="020E0802020502020306" pitchFamily="34" charset="0"/>
              </a:rPr>
              <a:t>Mrs Karen Wilkinson</a:t>
            </a:r>
            <a:endParaRPr lang="en-GB" sz="4500" spc="50" dirty="0" smtClean="0">
              <a:ln w="11430"/>
              <a:latin typeface="Berlin Sans FB Demi" panose="020E0802020502020306" pitchFamily="34" charset="0"/>
            </a:endParaRPr>
          </a:p>
        </p:txBody>
      </p:sp>
    </p:spTree>
    <p:extLst>
      <p:ext uri="{BB962C8B-B14F-4D97-AF65-F5344CB8AC3E}">
        <p14:creationId xmlns:p14="http://schemas.microsoft.com/office/powerpoint/2010/main" val="3840632635"/>
      </p:ext>
    </p:extLst>
  </p:cSld>
  <p:clrMapOvr>
    <a:masterClrMapping/>
  </p:clrMapOvr>
  <p:transition spd="slow"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064896" cy="4401205"/>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GB" sz="2800" spc="50" dirty="0" smtClean="0">
              <a:ln w="11430"/>
              <a:solidFill>
                <a:schemeClr val="tx1"/>
              </a:solidFill>
              <a:latin typeface="Berlin Sans FB Demi" panose="020E0802020502020306" pitchFamily="34" charset="0"/>
            </a:endParaRPr>
          </a:p>
          <a:p>
            <a:r>
              <a:rPr lang="en-GB" sz="2800" spc="50" dirty="0" smtClean="0">
                <a:ln w="11430"/>
                <a:solidFill>
                  <a:srgbClr val="3333FF"/>
                </a:solidFill>
                <a:effectLst>
                  <a:outerShdw blurRad="38100" dist="38100" dir="2700000" algn="tl">
                    <a:srgbClr val="000000">
                      <a:alpha val="43137"/>
                    </a:srgbClr>
                  </a:outerShdw>
                </a:effectLst>
                <a:latin typeface="Berlin Sans FB Demi" panose="020E0802020502020306" pitchFamily="34" charset="0"/>
              </a:rPr>
              <a:t>Joining </a:t>
            </a:r>
            <a:r>
              <a:rPr lang="en-GB" sz="2800" spc="50" dirty="0" smtClean="0">
                <a:ln w="11430"/>
                <a:solidFill>
                  <a:srgbClr val="3333FF"/>
                </a:solidFill>
                <a:effectLst>
                  <a:outerShdw blurRad="38100" dist="38100" dir="2700000" algn="tl">
                    <a:srgbClr val="000000">
                      <a:alpha val="43137"/>
                    </a:srgbClr>
                  </a:outerShdw>
                </a:effectLst>
                <a:latin typeface="Berlin Sans FB Demi" panose="020E0802020502020306" pitchFamily="34" charset="0"/>
              </a:rPr>
              <a:t>Mainstream</a:t>
            </a:r>
          </a:p>
          <a:p>
            <a:endParaRPr lang="en-GB" sz="2800" spc="50" dirty="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Children are also taught by their mainstream teacher once a week when they integrate with their class for a session with support from Rainbow Class</a:t>
            </a:r>
            <a:r>
              <a:rPr lang="en-GB" sz="2800" spc="50" dirty="0" smtClean="0">
                <a:ln w="11430"/>
                <a:solidFill>
                  <a:schemeClr val="tx1"/>
                </a:solidFill>
                <a:latin typeface="Berlin Sans FB Demi" panose="020E0802020502020306" pitchFamily="34" charset="0"/>
              </a:rPr>
              <a:t>.</a:t>
            </a:r>
          </a:p>
          <a:p>
            <a:endParaRPr lang="en-GB" sz="2800" spc="50" dirty="0" smtClean="0">
              <a:ln w="11430"/>
              <a:solidFill>
                <a:schemeClr val="tx1"/>
              </a:solidFill>
              <a:latin typeface="Berlin Sans FB Demi" panose="020E0802020502020306" pitchFamily="34" charset="0"/>
            </a:endParaRPr>
          </a:p>
          <a:p>
            <a:r>
              <a:rPr lang="en-GB" sz="2800" spc="50" dirty="0" smtClean="0">
                <a:ln w="11430"/>
                <a:solidFill>
                  <a:schemeClr val="tx1"/>
                </a:solidFill>
                <a:latin typeface="Berlin Sans FB Demi" panose="020E0802020502020306" pitchFamily="34" charset="0"/>
              </a:rPr>
              <a:t>They also join their </a:t>
            </a:r>
            <a:r>
              <a:rPr lang="en-GB" sz="2800" spc="50" dirty="0" smtClean="0">
                <a:ln w="11430"/>
                <a:solidFill>
                  <a:schemeClr val="tx1"/>
                </a:solidFill>
                <a:latin typeface="Berlin Sans FB Demi" panose="020E0802020502020306" pitchFamily="34" charset="0"/>
              </a:rPr>
              <a:t>class for play times and lunch time in the playground.</a:t>
            </a:r>
            <a:endParaRPr lang="en-GB" sz="3200" spc="50" dirty="0" smtClean="0">
              <a:ln w="1143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672458283"/>
      </p:ext>
    </p:extLst>
  </p:cSld>
  <p:clrMapOvr>
    <a:masterClrMapping/>
  </p:clrMapOvr>
  <p:transition spd="slow" advTm="8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Girls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64" y="332656"/>
            <a:ext cx="2134587"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95936" y="875085"/>
            <a:ext cx="4572000" cy="4801314"/>
          </a:xfrm>
          <a:prstGeom prst="rect">
            <a:avLst/>
          </a:prstGeom>
        </p:spPr>
        <p:txBody>
          <a:bodyPr>
            <a:spAutoFit/>
          </a:bodyPr>
          <a:lstStyle/>
          <a:p>
            <a:r>
              <a:rPr lang="en-GB" sz="3600" b="1" u="sng" dirty="0" smtClean="0">
                <a:effectLst/>
                <a:latin typeface="Berlin Sans FB" panose="020E0602020502020306" pitchFamily="34" charset="0"/>
              </a:rPr>
              <a:t>Girls</a:t>
            </a:r>
            <a:endParaRPr lang="en-GB" sz="3600" dirty="0" smtClean="0">
              <a:latin typeface="Berlin Sans FB" panose="020E0602020502020306" pitchFamily="34" charset="0"/>
            </a:endParaRPr>
          </a:p>
          <a:p>
            <a:r>
              <a:rPr lang="en-GB" sz="3000" dirty="0" smtClean="0">
                <a:effectLst/>
                <a:latin typeface="Berlin Sans FB" panose="020E0602020502020306" pitchFamily="34" charset="0"/>
              </a:rPr>
              <a:t>White Shirt</a:t>
            </a:r>
          </a:p>
          <a:p>
            <a:r>
              <a:rPr lang="en-GB" sz="3000" dirty="0" smtClean="0">
                <a:latin typeface="Berlin Sans FB" panose="020E0602020502020306" pitchFamily="34" charset="0"/>
              </a:rPr>
              <a:t>School tie</a:t>
            </a:r>
          </a:p>
          <a:p>
            <a:r>
              <a:rPr lang="en-GB" sz="3000" dirty="0" smtClean="0">
                <a:effectLst/>
                <a:latin typeface="Berlin Sans FB" panose="020E0602020502020306" pitchFamily="34" charset="0"/>
              </a:rPr>
              <a:t>Royal Blue Cardigan/V neck jumper</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Dark Grey/Black Skirt or Trousers</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White/Grey/Black Tights or Socks</a:t>
            </a:r>
            <a:endParaRPr lang="en-GB" sz="3000" dirty="0" smtClean="0">
              <a:latin typeface="Berlin Sans FB" panose="020E0602020502020306" pitchFamily="34" charset="0"/>
            </a:endParaRPr>
          </a:p>
          <a:p>
            <a:r>
              <a:rPr lang="en-GB" sz="3000" dirty="0" smtClean="0">
                <a:effectLst/>
                <a:latin typeface="Berlin Sans FB" panose="020E0602020502020306" pitchFamily="34" charset="0"/>
              </a:rPr>
              <a:t>Black School Shoes</a:t>
            </a:r>
            <a:endParaRPr lang="en-GB" sz="3000" dirty="0">
              <a:latin typeface="Berlin Sans FB" panose="020E0602020502020306"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700808"/>
            <a:ext cx="539723" cy="678224"/>
          </a:xfrm>
          <a:prstGeom prst="ellipse">
            <a:avLst/>
          </a:prstGeom>
          <a:ln>
            <a:noFill/>
          </a:ln>
          <a:effectLst>
            <a:softEdge rad="112500"/>
          </a:effectLst>
        </p:spPr>
      </p:pic>
    </p:spTree>
    <p:extLst>
      <p:ext uri="{BB962C8B-B14F-4D97-AF65-F5344CB8AC3E}">
        <p14:creationId xmlns:p14="http://schemas.microsoft.com/office/powerpoint/2010/main" val="4239621507"/>
      </p:ext>
    </p:extLst>
  </p:cSld>
  <p:clrMapOvr>
    <a:masterClrMapping/>
  </p:clrMapOvr>
  <p:transition spd="slow" advTm="800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1340768"/>
            <a:ext cx="5148064" cy="3970318"/>
          </a:xfrm>
          <a:prstGeom prst="rect">
            <a:avLst/>
          </a:prstGeom>
        </p:spPr>
        <p:txBody>
          <a:bodyPr wrap="square">
            <a:spAutoFit/>
          </a:bodyPr>
          <a:lstStyle/>
          <a:p>
            <a:r>
              <a:rPr lang="en-GB" sz="3600" b="1" u="sng" dirty="0" smtClean="0">
                <a:effectLst/>
                <a:latin typeface="Berlin Sans FB" panose="020E0602020502020306" pitchFamily="34" charset="0"/>
              </a:rPr>
              <a:t>Boys</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White Shirt</a:t>
            </a:r>
          </a:p>
          <a:p>
            <a:r>
              <a:rPr lang="en-GB" sz="3600" dirty="0" smtClean="0">
                <a:latin typeface="Berlin Sans FB" panose="020E0602020502020306" pitchFamily="34" charset="0"/>
              </a:rPr>
              <a:t>School tie</a:t>
            </a:r>
          </a:p>
          <a:p>
            <a:r>
              <a:rPr lang="en-GB" sz="3600" dirty="0" smtClean="0">
                <a:effectLst/>
                <a:latin typeface="Berlin Sans FB" panose="020E0602020502020306" pitchFamily="34" charset="0"/>
              </a:rPr>
              <a:t>Royal Blue v neck jumper</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Dark Grey/Black Trousers or Shorts</a:t>
            </a:r>
            <a:endParaRPr lang="en-GB" sz="3600" dirty="0" smtClean="0">
              <a:latin typeface="Berlin Sans FB" panose="020E0602020502020306" pitchFamily="34" charset="0"/>
            </a:endParaRPr>
          </a:p>
          <a:p>
            <a:r>
              <a:rPr lang="en-GB" sz="3600" dirty="0" smtClean="0">
                <a:effectLst/>
                <a:latin typeface="Berlin Sans FB" panose="020E0602020502020306" pitchFamily="34" charset="0"/>
              </a:rPr>
              <a:t>Black School Shoes</a:t>
            </a:r>
            <a:endParaRPr lang="en-GB" sz="3600" dirty="0">
              <a:latin typeface="Berlin Sans FB" panose="020E0602020502020306" pitchFamily="34" charset="0"/>
            </a:endParaRPr>
          </a:p>
        </p:txBody>
      </p:sp>
      <p:pic>
        <p:nvPicPr>
          <p:cNvPr id="3074" name="Picture 2" descr="Boys Un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1931200" cy="6179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998" y="1700808"/>
            <a:ext cx="571754" cy="606216"/>
          </a:xfrm>
          <a:prstGeom prst="ellipse">
            <a:avLst/>
          </a:prstGeom>
          <a:ln>
            <a:noFill/>
          </a:ln>
          <a:effectLst>
            <a:softEdge rad="112500"/>
          </a:effectLst>
        </p:spPr>
      </p:pic>
    </p:spTree>
    <p:extLst>
      <p:ext uri="{BB962C8B-B14F-4D97-AF65-F5344CB8AC3E}">
        <p14:creationId xmlns:p14="http://schemas.microsoft.com/office/powerpoint/2010/main" val="1888097614"/>
      </p:ext>
    </p:extLst>
  </p:cSld>
  <p:clrMapOvr>
    <a:masterClrMapping/>
  </p:clrMapOvr>
  <p:transition spd="slow" advTm="800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wea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298825"/>
            <a:ext cx="523875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258234" y="5245806"/>
            <a:ext cx="82878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omic Sans MS" panose="030F0702030302020204" pitchFamily="66" charset="0"/>
              </a:rPr>
              <a:t>School Uniform</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omic Sans MS" panose="030F0702030302020204" pitchFamily="66" charset="0"/>
              </a:rPr>
              <a:t>Sweatshirts, cardigans and fleeces, with the school logo, can be purchased </a:t>
            </a:r>
          </a:p>
          <a:p>
            <a:pPr eaLnBrk="0" fontAlgn="base" hangingPunct="0">
              <a:spcBef>
                <a:spcPct val="0"/>
              </a:spcBef>
              <a:spcAft>
                <a:spcPct val="0"/>
              </a:spcAft>
            </a:pPr>
            <a:r>
              <a:rPr kumimoji="0" lang="en-US" altLang="en-US" b="0" i="0" u="none" strike="noStrike" cap="none" normalizeH="0" baseline="0" smtClean="0">
                <a:ln>
                  <a:noFill/>
                </a:ln>
                <a:solidFill>
                  <a:schemeClr val="tx1"/>
                </a:solidFill>
                <a:effectLst/>
                <a:latin typeface="Comic Sans MS" panose="030F0702030302020204" pitchFamily="66" charset="0"/>
              </a:rPr>
              <a:t>from </a:t>
            </a:r>
            <a:r>
              <a:rPr lang="en-US" altLang="en-US">
                <a:latin typeface="Arial" panose="020B0604020202020204" pitchFamily="34" charset="0"/>
                <a:hlinkClick r:id="rId3" action="ppaction://hlinksldjump"/>
              </a:rPr>
              <a:t>https://www.smithsschoolwear.co.uk/store/  </a:t>
            </a:r>
            <a:r>
              <a:rPr lang="en-US" altLang="en-US">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rPr>
              <a:t>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87" y="621282"/>
            <a:ext cx="2505878" cy="208823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9" y="620689"/>
            <a:ext cx="2633006" cy="219417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103771"/>
            <a:ext cx="2288611" cy="190717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0125" y="3319578"/>
            <a:ext cx="1804181" cy="150348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4829" y="620689"/>
            <a:ext cx="2278101" cy="189841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0658" y="3149791"/>
            <a:ext cx="2379894" cy="1983245"/>
          </a:xfrm>
          <a:prstGeom prst="rect">
            <a:avLst/>
          </a:prstGeom>
        </p:spPr>
      </p:pic>
    </p:spTree>
    <p:extLst>
      <p:ext uri="{BB962C8B-B14F-4D97-AF65-F5344CB8AC3E}">
        <p14:creationId xmlns:p14="http://schemas.microsoft.com/office/powerpoint/2010/main" val="1226738260"/>
      </p:ext>
    </p:extLst>
  </p:cSld>
  <p:clrMapOvr>
    <a:masterClrMapping/>
  </p:clrMapOvr>
  <p:transition spd="slow" advTm="800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566737" y="5285987"/>
            <a:ext cx="8183562" cy="105251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GB" b="0" dirty="0" smtClean="0">
                <a:ln w="11430"/>
                <a:solidFill>
                  <a:schemeClr val="tx1"/>
                </a:solidFill>
                <a:effectLst/>
                <a:latin typeface="Berlin Sans FB" pitchFamily="34" charset="0"/>
              </a:rPr>
              <a:t>Before you buy school shoes, think about their suitability</a:t>
            </a:r>
          </a:p>
        </p:txBody>
      </p:sp>
      <p:pic>
        <p:nvPicPr>
          <p:cNvPr id="8195" name="Picture 2" descr="http://i.ebayimg.com/00/$(KGrHqMOKowE35(O-ektBOBJo2pknQ~~0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793" y="361884"/>
            <a:ext cx="2364257" cy="17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www.blogcdn.com/www.parentdish.co.uk/media/2011/07/balkan-gtx-jnr-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350" y="2904317"/>
            <a:ext cx="2160549" cy="14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www.comparestoreprices.co.uk/images/cl/clarks-daisy-dust-inf-black-leat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86" y="3235751"/>
            <a:ext cx="2452158" cy="163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Richter 5311 SHARK 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250" y="411445"/>
            <a:ext cx="1951784" cy="153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2" descr="Princess Stardust BEAUTY PIN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629" y="3575813"/>
            <a:ext cx="1893846" cy="144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Box 4"/>
          <p:cNvSpPr txBox="1">
            <a:spLocks noChangeArrowheads="1"/>
          </p:cNvSpPr>
          <p:nvPr/>
        </p:nvSpPr>
        <p:spPr bwMode="auto">
          <a:xfrm>
            <a:off x="2382883" y="4454137"/>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8204" name="TextBox 13"/>
          <p:cNvSpPr txBox="1">
            <a:spLocks noChangeArrowheads="1"/>
          </p:cNvSpPr>
          <p:nvPr/>
        </p:nvSpPr>
        <p:spPr bwMode="auto">
          <a:xfrm>
            <a:off x="5382794" y="2080222"/>
            <a:ext cx="7635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dirty="0">
                <a:solidFill>
                  <a:srgbClr val="FF0000"/>
                </a:solidFill>
                <a:sym typeface="Wingdings" pitchFamily="2" charset="2"/>
              </a:rPr>
              <a:t>x</a:t>
            </a:r>
            <a:endParaRPr lang="en-GB" sz="4400" dirty="0">
              <a:solidFill>
                <a:srgbClr val="FF0000"/>
              </a:solidFill>
            </a:endParaRPr>
          </a:p>
        </p:txBody>
      </p:sp>
      <p:pic>
        <p:nvPicPr>
          <p:cNvPr id="1026" name="Picture 2" descr="Buy Crocs Classic Kids Sandals, Lime Online at johnlewis.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3174" y="1971419"/>
            <a:ext cx="2074117" cy="207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kmaxx.com/content/ebiz/tkmaxx/invt/G./j./x./26859146/26859146_large.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637" y="449066"/>
            <a:ext cx="2163321" cy="2163322"/>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Box 5"/>
          <p:cNvSpPr txBox="1">
            <a:spLocks noChangeArrowheads="1"/>
          </p:cNvSpPr>
          <p:nvPr/>
        </p:nvSpPr>
        <p:spPr bwMode="auto">
          <a:xfrm>
            <a:off x="565637" y="1749410"/>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7" name="TextBox 14"/>
          <p:cNvSpPr txBox="1">
            <a:spLocks noChangeArrowheads="1"/>
          </p:cNvSpPr>
          <p:nvPr/>
        </p:nvSpPr>
        <p:spPr bwMode="auto">
          <a:xfrm>
            <a:off x="5764588" y="331109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8" name="TextBox 5"/>
          <p:cNvSpPr txBox="1">
            <a:spLocks noChangeArrowheads="1"/>
          </p:cNvSpPr>
          <p:nvPr/>
        </p:nvSpPr>
        <p:spPr bwMode="auto">
          <a:xfrm>
            <a:off x="2786326" y="491131"/>
            <a:ext cx="763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19" name="TextBox 14"/>
          <p:cNvSpPr txBox="1">
            <a:spLocks noChangeArrowheads="1"/>
          </p:cNvSpPr>
          <p:nvPr/>
        </p:nvSpPr>
        <p:spPr bwMode="auto">
          <a:xfrm>
            <a:off x="7916361" y="4454137"/>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
        <p:nvSpPr>
          <p:cNvPr id="20" name="TextBox 4"/>
          <p:cNvSpPr txBox="1">
            <a:spLocks noChangeArrowheads="1"/>
          </p:cNvSpPr>
          <p:nvPr/>
        </p:nvSpPr>
        <p:spPr bwMode="auto">
          <a:xfrm>
            <a:off x="4395749" y="4007256"/>
            <a:ext cx="692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GB" sz="4800" b="1" dirty="0">
                <a:solidFill>
                  <a:srgbClr val="3333FF"/>
                </a:solidFill>
                <a:sym typeface="Wingdings" pitchFamily="2" charset="2"/>
              </a:rPr>
              <a:t></a:t>
            </a:r>
            <a:endParaRPr lang="en-GB" sz="4800" b="1" dirty="0">
              <a:solidFill>
                <a:srgbClr val="3333FF"/>
              </a:solidFill>
            </a:endParaRPr>
          </a:p>
        </p:txBody>
      </p:sp>
      <p:sp>
        <p:nvSpPr>
          <p:cNvPr id="21" name="TextBox 14"/>
          <p:cNvSpPr txBox="1">
            <a:spLocks noChangeArrowheads="1"/>
          </p:cNvSpPr>
          <p:nvPr/>
        </p:nvSpPr>
        <p:spPr bwMode="auto">
          <a:xfrm>
            <a:off x="8100392" y="1371144"/>
            <a:ext cx="7635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GB" sz="4400" b="1" dirty="0">
                <a:solidFill>
                  <a:srgbClr val="3333FF"/>
                </a:solidFill>
                <a:sym typeface="Wingdings" pitchFamily="2" charset="2"/>
              </a:rPr>
              <a:t>x</a:t>
            </a:r>
            <a:endParaRPr lang="en-GB" sz="4400" b="1" dirty="0">
              <a:solidFill>
                <a:srgbClr val="3333FF"/>
              </a:solidFill>
            </a:endParaRPr>
          </a:p>
        </p:txBody>
      </p:sp>
    </p:spTree>
    <p:extLst>
      <p:ext uri="{BB962C8B-B14F-4D97-AF65-F5344CB8AC3E}">
        <p14:creationId xmlns:p14="http://schemas.microsoft.com/office/powerpoint/2010/main" val="2485596529"/>
      </p:ext>
    </p:extLst>
  </p:cSld>
  <p:clrMapOvr>
    <a:masterClrMapping/>
  </p:clrMapOvr>
  <p:transition spd="slow" advTm="8000">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4725144"/>
            <a:ext cx="8183880" cy="10515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0" dirty="0" smtClean="0">
                <a:ln w="11430"/>
                <a:solidFill>
                  <a:schemeClr val="tx1"/>
                </a:solidFill>
                <a:effectLst>
                  <a:outerShdw blurRad="50800" dist="39000" dir="5460000" algn="tl">
                    <a:srgbClr val="000000">
                      <a:alpha val="38000"/>
                    </a:srgbClr>
                  </a:outerShdw>
                </a:effectLst>
                <a:latin typeface="Berlin Sans FB" panose="020E0602020502020306" pitchFamily="34" charset="0"/>
              </a:rPr>
              <a:t>Don’t forget to label EVERYTHING!</a:t>
            </a:r>
          </a:p>
        </p:txBody>
      </p:sp>
      <p:pic>
        <p:nvPicPr>
          <p:cNvPr id="7171" name="Picture 2" descr="http://www.nametags4u.co.uk/images/galprod79/iron%20on%20ck%20tshirt%20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92633"/>
            <a:ext cx="4532312" cy="3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Shoe and Property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557" y="2860749"/>
            <a:ext cx="30194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72 Woven Sew-on Nameta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682" y="796131"/>
            <a:ext cx="2400300"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234961"/>
      </p:ext>
    </p:extLst>
  </p:cSld>
  <p:clrMapOvr>
    <a:masterClrMapping/>
  </p:clrMapOvr>
  <p:transition spd="slow" advTm="8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39641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88024" y="764704"/>
            <a:ext cx="3816424" cy="5693866"/>
          </a:xfrm>
          <a:prstGeom prst="rect">
            <a:avLst/>
          </a:prstGeom>
          <a:noFill/>
        </p:spPr>
        <p:txBody>
          <a:bodyPr wrap="square" rtlCol="0">
            <a:spAutoFit/>
          </a:bodyPr>
          <a:lstStyle/>
          <a:p>
            <a:pPr algn="ctr"/>
            <a:r>
              <a:rPr lang="en-GB" sz="2800" b="1" dirty="0" smtClean="0">
                <a:latin typeface="Berlin Sans FB Demi" panose="020E0802020502020306" pitchFamily="34" charset="0"/>
              </a:rPr>
              <a:t>Rainbow PE</a:t>
            </a:r>
          </a:p>
          <a:p>
            <a:pPr algn="ctr"/>
            <a:endParaRPr lang="en-GB" sz="2800" b="1" dirty="0" smtClean="0">
              <a:latin typeface="Berlin Sans FB Demi" panose="020E0802020502020306" pitchFamily="34" charset="0"/>
            </a:endParaRPr>
          </a:p>
          <a:p>
            <a:pPr algn="ctr"/>
            <a:r>
              <a:rPr lang="en-GB" sz="2800" dirty="0" smtClean="0">
                <a:latin typeface="Berlin Sans FB" panose="020E0602020502020306" pitchFamily="34" charset="0"/>
              </a:rPr>
              <a:t>Outdoor</a:t>
            </a:r>
            <a:r>
              <a:rPr lang="en-GB" sz="2800" dirty="0" smtClean="0">
                <a:latin typeface="Berlin Sans FB" panose="020E0602020502020306" pitchFamily="34" charset="0"/>
              </a:rPr>
              <a:t> </a:t>
            </a:r>
            <a:r>
              <a:rPr lang="en-GB" sz="2800" dirty="0" smtClean="0">
                <a:latin typeface="Berlin Sans FB" panose="020E0602020502020306" pitchFamily="34" charset="0"/>
              </a:rPr>
              <a:t>PE – </a:t>
            </a:r>
            <a:r>
              <a:rPr lang="en-GB" sz="2800" dirty="0" smtClean="0">
                <a:latin typeface="Berlin Sans FB" panose="020E0602020502020306" pitchFamily="34" charset="0"/>
              </a:rPr>
              <a:t>Friday</a:t>
            </a:r>
            <a:r>
              <a:rPr lang="en-GB" sz="2800" dirty="0" smtClean="0">
                <a:latin typeface="Berlin Sans FB" panose="020E0602020502020306" pitchFamily="34" charset="0"/>
              </a:rPr>
              <a:t> </a:t>
            </a:r>
            <a:r>
              <a:rPr lang="en-GB" sz="2800" dirty="0" smtClean="0">
                <a:latin typeface="Berlin Sans FB" panose="020E0602020502020306" pitchFamily="34" charset="0"/>
              </a:rPr>
              <a:t>Mornings</a:t>
            </a:r>
          </a:p>
          <a:p>
            <a:pPr algn="ctr"/>
            <a:endParaRPr lang="en-GB" sz="2800" dirty="0" smtClean="0">
              <a:latin typeface="Berlin Sans FB" panose="020E0602020502020306" pitchFamily="34" charset="0"/>
            </a:endParaRPr>
          </a:p>
          <a:p>
            <a:pPr algn="ctr"/>
            <a:endParaRPr lang="en-GB" sz="2800" dirty="0">
              <a:latin typeface="Berlin Sans FB" panose="020E0602020502020306" pitchFamily="34" charset="0"/>
            </a:endParaRPr>
          </a:p>
          <a:p>
            <a:pPr algn="ctr"/>
            <a:r>
              <a:rPr lang="en-GB" sz="2800" dirty="0" smtClean="0">
                <a:latin typeface="Berlin Sans FB" panose="020E0602020502020306" pitchFamily="34" charset="0"/>
              </a:rPr>
              <a:t>PE kit should be left in school for the whole week.</a:t>
            </a:r>
          </a:p>
          <a:p>
            <a:pPr algn="ctr"/>
            <a:endParaRPr lang="en-GB" sz="2800" dirty="0">
              <a:latin typeface="Berlin Sans FB" panose="020E0602020502020306" pitchFamily="34" charset="0"/>
            </a:endParaRPr>
          </a:p>
          <a:p>
            <a:pPr algn="ctr"/>
            <a:endParaRPr lang="en-GB" sz="2800" dirty="0" smtClean="0">
              <a:latin typeface="Berlin Sans FB" panose="020E0602020502020306" pitchFamily="34" charset="0"/>
            </a:endParaRPr>
          </a:p>
          <a:p>
            <a:pPr algn="ctr"/>
            <a:endParaRPr lang="en-GB" sz="2800" dirty="0">
              <a:latin typeface="Berlin Sans FB" panose="020E0602020502020306" pitchFamily="34" charset="0"/>
            </a:endParaRPr>
          </a:p>
          <a:p>
            <a:pPr algn="ctr"/>
            <a:endParaRPr lang="en-GB" sz="2800" dirty="0">
              <a:latin typeface="Berlin Sans FB" panose="020E0602020502020306" pitchFamily="34" charset="0"/>
            </a:endParaRPr>
          </a:p>
        </p:txBody>
      </p:sp>
    </p:spTree>
    <p:extLst>
      <p:ext uri="{BB962C8B-B14F-4D97-AF65-F5344CB8AC3E}">
        <p14:creationId xmlns:p14="http://schemas.microsoft.com/office/powerpoint/2010/main" val="1531097914"/>
      </p:ext>
    </p:extLst>
  </p:cSld>
  <p:clrMapOvr>
    <a:masterClrMapping/>
  </p:clrMapOvr>
  <p:transition spd="slow" advTm="8000">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08">
      <a:dk1>
        <a:sysClr val="windowText" lastClr="000000"/>
      </a:dk1>
      <a:lt1>
        <a:sysClr val="window" lastClr="FFFFFF"/>
      </a:lt1>
      <a:dk2>
        <a:srgbClr val="666666"/>
      </a:dk2>
      <a:lt2>
        <a:srgbClr val="D2D2D2"/>
      </a:lt2>
      <a:accent1>
        <a:srgbClr val="FFFF00"/>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TotalTime>
  <Words>741</Words>
  <Application>Microsoft Office PowerPoint</Application>
  <PresentationFormat>On-screen Show (4:3)</PresentationFormat>
  <Paragraphs>160</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Berlin Sans FB</vt:lpstr>
      <vt:lpstr>Berlin Sans FB Demi</vt:lpstr>
      <vt:lpstr>Calibri</vt:lpstr>
      <vt:lpstr>Comic Sans MS</vt:lpstr>
      <vt:lpstr>Times New Roman</vt:lpstr>
      <vt:lpstr>Verdana</vt:lpstr>
      <vt:lpstr>Wingdings</vt:lpstr>
      <vt:lpstr>Wingdings 2</vt:lpstr>
      <vt:lpstr>XCCW Joined 1a</vt:lpstr>
      <vt:lpstr>Aspect</vt:lpstr>
      <vt:lpstr>PowerPoint Presentation</vt:lpstr>
      <vt:lpstr>PowerPoint Presentation</vt:lpstr>
      <vt:lpstr>PowerPoint Presentation</vt:lpstr>
      <vt:lpstr>PowerPoint Presentation</vt:lpstr>
      <vt:lpstr>PowerPoint Presentation</vt:lpstr>
      <vt:lpstr>PowerPoint Presentation</vt:lpstr>
      <vt:lpstr>Before you buy school shoes, think about their suitability</vt:lpstr>
      <vt:lpstr>Don’t forget to label EVERYTHING!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jbrigg</dc:creator>
  <cp:lastModifiedBy>Kia Harper</cp:lastModifiedBy>
  <cp:revision>49</cp:revision>
  <dcterms:created xsi:type="dcterms:W3CDTF">2014-09-14T17:33:40Z</dcterms:created>
  <dcterms:modified xsi:type="dcterms:W3CDTF">2019-09-23T12:00:36Z</dcterms:modified>
</cp:coreProperties>
</file>