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74" r:id="rId4"/>
    <p:sldId id="260" r:id="rId5"/>
    <p:sldId id="259" r:id="rId6"/>
    <p:sldId id="272" r:id="rId7"/>
    <p:sldId id="261" r:id="rId8"/>
    <p:sldId id="263" r:id="rId9"/>
    <p:sldId id="262" r:id="rId10"/>
    <p:sldId id="271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2B64-E425-4F0C-AA7F-EDA727B4CACD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7ECFA-F3A4-42D6-B24B-A7A35B8D2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772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23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7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84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3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90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4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89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99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49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1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23282-6D29-475A-85C5-D1D16E46E96A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A41A-8BA5-442E-ADF8-CA883753A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19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8307"/>
            <a:ext cx="9144000" cy="1988555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Phonics and Reading in Reception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236763"/>
          </a:xfrm>
        </p:spPr>
        <p:txBody>
          <a:bodyPr>
            <a:normAutofit/>
          </a:bodyPr>
          <a:lstStyle/>
          <a:p>
            <a:r>
              <a:rPr lang="en-GB" dirty="0"/>
              <a:t>     </a:t>
            </a:r>
          </a:p>
        </p:txBody>
      </p:sp>
      <p:sp>
        <p:nvSpPr>
          <p:cNvPr id="4" name="AutoShape 2" descr="Image result for oxford reading tree books"/>
          <p:cNvSpPr>
            <a:spLocks noChangeAspect="1" noChangeArrowheads="1"/>
          </p:cNvSpPr>
          <p:nvPr/>
        </p:nvSpPr>
        <p:spPr bwMode="auto">
          <a:xfrm>
            <a:off x="855756" y="20113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oxford reading tree books"/>
          <p:cNvSpPr>
            <a:spLocks noChangeAspect="1" noChangeArrowheads="1"/>
          </p:cNvSpPr>
          <p:nvPr/>
        </p:nvSpPr>
        <p:spPr bwMode="auto">
          <a:xfrm>
            <a:off x="868830" y="207206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oxford reading tree book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053" y="2072062"/>
            <a:ext cx="2905162" cy="38895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556" y="2939232"/>
            <a:ext cx="4313144" cy="286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969"/>
            <a:ext cx="12425819" cy="91253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How else can you support your child to read?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712"/>
            <a:ext cx="12192000" cy="5711869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Make space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Have a special place or time when you read together without any distractions (turn the television, radio or computer off).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Make it fun!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Enjoy reading together. Give characters funny voices and engage in the                          pictures.  Make a game out of finding words that rhyme or start with the same sound.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Be seen reading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Make sure your child sees you reading a range of reading materials; books, magazines, brochures…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Go online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Look online and in app stores for online reading stories, word and spelling games.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b="1" dirty="0">
                <a:latin typeface="Comic Sans MS" panose="030F0702030302020204" pitchFamily="66" charset="0"/>
              </a:rPr>
              <a:t>Use your local library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Go to your library regularly.  Find the books that you loved to read as a child.</a:t>
            </a:r>
            <a:r>
              <a:rPr lang="en-GB" b="1" dirty="0">
                <a:latin typeface="Comic Sans MS" panose="030F0702030302020204" pitchFamily="66" charset="0"/>
              </a:rPr>
              <a:t/>
            </a:r>
            <a:br>
              <a:rPr lang="en-GB" b="1" dirty="0">
                <a:latin typeface="Comic Sans MS" panose="030F0702030302020204" pitchFamily="66" charset="0"/>
              </a:rPr>
            </a:b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Reading Early Learning Goal to be achieved by the end of Reception.</a:t>
            </a:r>
            <a:endParaRPr lang="en-GB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075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3200" dirty="0">
                <a:latin typeface="Comic Sans MS" panose="030F0702030302020204" pitchFamily="66" charset="0"/>
              </a:rPr>
              <a:t>Children read and understand simple sentences. 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latin typeface="Comic Sans MS" panose="030F0702030302020204" pitchFamily="66" charset="0"/>
              </a:rPr>
              <a:t>They use phonic knowledge to decode regular words and read them aloud accurately. 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latin typeface="Comic Sans MS" panose="030F0702030302020204" pitchFamily="66" charset="0"/>
              </a:rPr>
              <a:t>They also read some common irregular words. 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latin typeface="Comic Sans MS" panose="030F0702030302020204" pitchFamily="66" charset="0"/>
              </a:rPr>
              <a:t>They demonstrate understanding when talking with others about what they have read.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9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Expectations in Reading in Reception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423" y="1690688"/>
            <a:ext cx="8278906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Continues a rhyming string.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• Hears and says the initial sound in words.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• Can segment the sounds in simple words and blend them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together and knows which letters represent some of them.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• Links sounds to letters, naming and sounding the letters of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the alphabet.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• Begins to read words and simple sentences.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• Uses vocabulary and forms of speech that are increasingly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influenced by their experiences of books.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• Enjoys an increasing range of books.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• Knows that information can be retrieved from books and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  <a:latin typeface="Comic Sans MS" panose="030F0702030302020204" pitchFamily="66" charset="0"/>
              </a:rPr>
              <a:t>computers.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554" y="1690689"/>
            <a:ext cx="3082663" cy="41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969"/>
            <a:ext cx="10515600" cy="824847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Phonics</a:t>
            </a:r>
            <a:endParaRPr lang="en-GB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8" y="1012054"/>
            <a:ext cx="12029162" cy="5689371"/>
          </a:xfrm>
        </p:spPr>
        <p:txBody>
          <a:bodyPr>
            <a:normAutofit fontScale="25000" lnSpcReduction="20000"/>
          </a:bodyPr>
          <a:lstStyle/>
          <a:p>
            <a:r>
              <a:rPr lang="en-GB" sz="6000" dirty="0">
                <a:latin typeface="Comic Sans MS" panose="030F0702030302020204" pitchFamily="66" charset="0"/>
              </a:rPr>
              <a:t>Phonics is taught on a daily basis for </a:t>
            </a:r>
            <a:r>
              <a:rPr lang="en-GB" sz="6000" dirty="0" smtClean="0">
                <a:latin typeface="Comic Sans MS" panose="030F0702030302020204" pitchFamily="66" charset="0"/>
              </a:rPr>
              <a:t>20-30</a:t>
            </a:r>
            <a:r>
              <a:rPr lang="en-GB" sz="6000" dirty="0">
                <a:latin typeface="Comic Sans MS" panose="030F0702030302020204" pitchFamily="66" charset="0"/>
              </a:rPr>
              <a:t> </a:t>
            </a:r>
            <a:r>
              <a:rPr lang="en-GB" sz="6000" dirty="0" smtClean="0">
                <a:latin typeface="Comic Sans MS" panose="030F0702030302020204" pitchFamily="66" charset="0"/>
              </a:rPr>
              <a:t>minutes</a:t>
            </a:r>
          </a:p>
          <a:p>
            <a:pPr marL="0" indent="0">
              <a:buNone/>
            </a:pPr>
            <a:endParaRPr lang="en-GB" sz="6000" dirty="0" smtClean="0">
              <a:latin typeface="Comic Sans MS" panose="030F0702030302020204" pitchFamily="66" charset="0"/>
            </a:endParaRPr>
          </a:p>
          <a:p>
            <a:r>
              <a:rPr lang="en-GB" sz="6000" dirty="0" smtClean="0">
                <a:latin typeface="Comic Sans MS" panose="030F0702030302020204" pitchFamily="66" charset="0"/>
              </a:rPr>
              <a:t>A</a:t>
            </a:r>
            <a:r>
              <a:rPr lang="en-GB" sz="6000" dirty="0">
                <a:latin typeface="Comic Sans MS" panose="030F0702030302020204" pitchFamily="66" charset="0"/>
              </a:rPr>
              <a:t> </a:t>
            </a:r>
            <a:r>
              <a:rPr lang="en-GB" sz="6000" b="1" dirty="0">
                <a:latin typeface="Comic Sans MS" panose="030F0702030302020204" pitchFamily="66" charset="0"/>
              </a:rPr>
              <a:t>grapheme</a:t>
            </a:r>
            <a:r>
              <a:rPr lang="en-GB" sz="6000" dirty="0">
                <a:latin typeface="Comic Sans MS" panose="030F0702030302020204" pitchFamily="66" charset="0"/>
              </a:rPr>
              <a:t> is a written symbol that represents a sound (</a:t>
            </a:r>
            <a:r>
              <a:rPr lang="en-GB" sz="6000" b="1" dirty="0">
                <a:latin typeface="Comic Sans MS" panose="030F0702030302020204" pitchFamily="66" charset="0"/>
              </a:rPr>
              <a:t>phoneme</a:t>
            </a:r>
            <a:r>
              <a:rPr lang="en-GB" sz="6000" dirty="0">
                <a:latin typeface="Comic Sans MS" panose="030F0702030302020204" pitchFamily="66" charset="0"/>
              </a:rPr>
              <a:t>). This can be a single letter, or could be a sequence of letters, such as </a:t>
            </a:r>
            <a:r>
              <a:rPr lang="en-GB" sz="6000" dirty="0" err="1">
                <a:latin typeface="Comic Sans MS" panose="030F0702030302020204" pitchFamily="66" charset="0"/>
              </a:rPr>
              <a:t>ai</a:t>
            </a:r>
            <a:r>
              <a:rPr lang="en-GB" sz="6000" dirty="0">
                <a:latin typeface="Comic Sans MS" panose="030F0702030302020204" pitchFamily="66" charset="0"/>
              </a:rPr>
              <a:t>, </a:t>
            </a:r>
            <a:r>
              <a:rPr lang="en-GB" sz="6000" dirty="0" err="1">
                <a:latin typeface="Comic Sans MS" panose="030F0702030302020204" pitchFamily="66" charset="0"/>
              </a:rPr>
              <a:t>sh</a:t>
            </a:r>
            <a:r>
              <a:rPr lang="en-GB" sz="6000" dirty="0">
                <a:latin typeface="Comic Sans MS" panose="030F0702030302020204" pitchFamily="66" charset="0"/>
              </a:rPr>
              <a:t>, </a:t>
            </a:r>
            <a:r>
              <a:rPr lang="en-GB" sz="6000" dirty="0" err="1" smtClean="0">
                <a:latin typeface="Comic Sans MS" panose="030F0702030302020204" pitchFamily="66" charset="0"/>
              </a:rPr>
              <a:t>igh</a:t>
            </a:r>
            <a:r>
              <a:rPr lang="en-GB" sz="6000" dirty="0" smtClean="0">
                <a:latin typeface="Comic Sans MS" panose="030F0702030302020204" pitchFamily="66" charset="0"/>
              </a:rPr>
              <a:t>, etc</a:t>
            </a:r>
            <a:r>
              <a:rPr lang="en-GB" sz="6000" dirty="0">
                <a:latin typeface="Comic Sans MS" panose="030F0702030302020204" pitchFamily="66" charset="0"/>
              </a:rPr>
              <a:t>. So when a child says the sound /t/ this is a </a:t>
            </a:r>
            <a:r>
              <a:rPr lang="en-GB" sz="6000" b="1" dirty="0">
                <a:latin typeface="Comic Sans MS" panose="030F0702030302020204" pitchFamily="66" charset="0"/>
              </a:rPr>
              <a:t>phoneme</a:t>
            </a:r>
            <a:r>
              <a:rPr lang="en-GB" sz="6000" dirty="0">
                <a:latin typeface="Comic Sans MS" panose="030F0702030302020204" pitchFamily="66" charset="0"/>
              </a:rPr>
              <a:t>, but when they write the letter 't' this is a </a:t>
            </a:r>
            <a:r>
              <a:rPr lang="en-GB" sz="6000" b="1" dirty="0">
                <a:latin typeface="Comic Sans MS" panose="030F0702030302020204" pitchFamily="66" charset="0"/>
              </a:rPr>
              <a:t>grapheme</a:t>
            </a:r>
            <a:r>
              <a:rPr lang="en-GB" sz="6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sz="6000" dirty="0">
              <a:latin typeface="Comic Sans MS" panose="030F0702030302020204" pitchFamily="66" charset="0"/>
            </a:endParaRPr>
          </a:p>
          <a:p>
            <a:r>
              <a:rPr lang="en-GB" sz="6000" dirty="0" smtClean="0">
                <a:latin typeface="Comic Sans MS" panose="030F0702030302020204" pitchFamily="66" charset="0"/>
              </a:rPr>
              <a:t>Children </a:t>
            </a:r>
            <a:r>
              <a:rPr lang="en-GB" sz="6000" dirty="0">
                <a:latin typeface="Comic Sans MS" panose="030F0702030302020204" pitchFamily="66" charset="0"/>
              </a:rPr>
              <a:t>practise and revise </a:t>
            </a:r>
            <a:r>
              <a:rPr lang="en-GB" sz="6000" dirty="0" smtClean="0">
                <a:latin typeface="Comic Sans MS" panose="030F0702030302020204" pitchFamily="66" charset="0"/>
              </a:rPr>
              <a:t>‘</a:t>
            </a:r>
            <a:r>
              <a:rPr lang="en-GB" sz="6000" dirty="0" smtClean="0">
                <a:latin typeface="Comic Sans MS" panose="030F0702030302020204" pitchFamily="66" charset="0"/>
              </a:rPr>
              <a:t>phonemes</a:t>
            </a:r>
            <a:r>
              <a:rPr lang="en-GB" sz="6000" dirty="0" smtClean="0">
                <a:latin typeface="Comic Sans MS" panose="030F0702030302020204" pitchFamily="66" charset="0"/>
              </a:rPr>
              <a:t>’ </a:t>
            </a:r>
            <a:r>
              <a:rPr lang="en-GB" sz="6000" dirty="0">
                <a:latin typeface="Comic Sans MS" panose="030F0702030302020204" pitchFamily="66" charset="0"/>
              </a:rPr>
              <a:t>and ‘tricky words’ learnt </a:t>
            </a:r>
            <a:r>
              <a:rPr lang="en-GB" sz="6000" dirty="0" smtClean="0">
                <a:latin typeface="Comic Sans MS" panose="030F0702030302020204" pitchFamily="66" charset="0"/>
              </a:rPr>
              <a:t>previously</a:t>
            </a:r>
          </a:p>
          <a:p>
            <a:pPr marL="0" indent="0">
              <a:buNone/>
            </a:pPr>
            <a:endParaRPr lang="en-GB" sz="6000" dirty="0" smtClean="0">
              <a:latin typeface="Comic Sans MS" panose="030F0702030302020204" pitchFamily="66" charset="0"/>
            </a:endParaRPr>
          </a:p>
          <a:p>
            <a:r>
              <a:rPr lang="en-GB" sz="6000" dirty="0" smtClean="0">
                <a:latin typeface="Comic Sans MS" panose="030F0702030302020204" pitchFamily="66" charset="0"/>
              </a:rPr>
              <a:t>Children learn new phonemes and graphemes each day and begin to blend the sounds together to read words (Phase 2)</a:t>
            </a:r>
          </a:p>
          <a:p>
            <a:pPr marL="0" indent="0">
              <a:buNone/>
            </a:pPr>
            <a:endParaRPr lang="en-GB" sz="6000" dirty="0">
              <a:latin typeface="Comic Sans MS" panose="030F0702030302020204" pitchFamily="66" charset="0"/>
            </a:endParaRPr>
          </a:p>
          <a:p>
            <a:r>
              <a:rPr lang="en-GB" sz="6000" dirty="0" smtClean="0">
                <a:latin typeface="Comic Sans MS" panose="030F0702030302020204" pitchFamily="66" charset="0"/>
              </a:rPr>
              <a:t>Children </a:t>
            </a:r>
            <a:r>
              <a:rPr lang="en-GB" sz="6000" dirty="0">
                <a:latin typeface="Comic Sans MS" panose="030F0702030302020204" pitchFamily="66" charset="0"/>
              </a:rPr>
              <a:t>begin to learn CVC words such as ‘cat, pin, </a:t>
            </a:r>
            <a:r>
              <a:rPr lang="en-GB" sz="6000" dirty="0" err="1">
                <a:latin typeface="Comic Sans MS" panose="030F0702030302020204" pitchFamily="66" charset="0"/>
              </a:rPr>
              <a:t>mog</a:t>
            </a:r>
            <a:r>
              <a:rPr lang="en-GB" sz="6000" dirty="0">
                <a:latin typeface="Comic Sans MS" panose="030F0702030302020204" pitchFamily="66" charset="0"/>
              </a:rPr>
              <a:t>’. </a:t>
            </a:r>
            <a:endParaRPr lang="en-GB" sz="6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6000" dirty="0">
              <a:latin typeface="Comic Sans MS" panose="030F0702030302020204" pitchFamily="66" charset="0"/>
            </a:endParaRPr>
          </a:p>
          <a:p>
            <a:r>
              <a:rPr lang="en-GB" sz="6000" dirty="0" smtClean="0">
                <a:latin typeface="Comic Sans MS" panose="030F0702030302020204" pitchFamily="66" charset="0"/>
              </a:rPr>
              <a:t>Children </a:t>
            </a:r>
            <a:r>
              <a:rPr lang="en-GB" sz="6000" dirty="0">
                <a:latin typeface="Comic Sans MS" panose="030F0702030302020204" pitchFamily="66" charset="0"/>
              </a:rPr>
              <a:t>read simple sentences with both </a:t>
            </a:r>
            <a:r>
              <a:rPr lang="en-GB" sz="6000" dirty="0" err="1">
                <a:latin typeface="Comic Sans MS" panose="030F0702030302020204" pitchFamily="66" charset="0"/>
              </a:rPr>
              <a:t>decodable</a:t>
            </a:r>
            <a:r>
              <a:rPr lang="en-GB" sz="6000" dirty="0">
                <a:latin typeface="Comic Sans MS" panose="030F0702030302020204" pitchFamily="66" charset="0"/>
              </a:rPr>
              <a:t> and tricky words with adult support where </a:t>
            </a:r>
            <a:r>
              <a:rPr lang="en-GB" sz="6000" dirty="0" smtClean="0">
                <a:latin typeface="Comic Sans MS" panose="030F0702030302020204" pitchFamily="66" charset="0"/>
              </a:rPr>
              <a:t>needed, for example, </a:t>
            </a:r>
          </a:p>
          <a:p>
            <a:pPr marL="0" indent="0">
              <a:buNone/>
            </a:pPr>
            <a:r>
              <a:rPr lang="en-GB" sz="6000" dirty="0">
                <a:latin typeface="Comic Sans MS" panose="030F0702030302020204" pitchFamily="66" charset="0"/>
              </a:rPr>
              <a:t> </a:t>
            </a:r>
            <a:r>
              <a:rPr lang="en-GB" sz="6000" dirty="0" smtClean="0">
                <a:latin typeface="Comic Sans MS" panose="030F0702030302020204" pitchFamily="66" charset="0"/>
              </a:rPr>
              <a:t>   ‘The </a:t>
            </a:r>
            <a:r>
              <a:rPr lang="en-GB" sz="6000" dirty="0">
                <a:latin typeface="Comic Sans MS" panose="030F0702030302020204" pitchFamily="66" charset="0"/>
              </a:rPr>
              <a:t>cat sat on the pot’.</a:t>
            </a:r>
          </a:p>
          <a:p>
            <a:pPr marL="0" indent="0">
              <a:buNone/>
            </a:pPr>
            <a:endParaRPr lang="en-GB" sz="6000" dirty="0">
              <a:latin typeface="Comic Sans MS" panose="030F0702030302020204" pitchFamily="66" charset="0"/>
            </a:endParaRPr>
          </a:p>
          <a:p>
            <a:r>
              <a:rPr lang="en-GB" sz="6000" dirty="0">
                <a:latin typeface="Comic Sans MS" panose="030F0702030302020204" pitchFamily="66" charset="0"/>
              </a:rPr>
              <a:t>Children </a:t>
            </a:r>
            <a:r>
              <a:rPr lang="en-GB" sz="6000" dirty="0" smtClean="0">
                <a:latin typeface="Comic Sans MS" panose="030F0702030302020204" pitchFamily="66" charset="0"/>
              </a:rPr>
              <a:t>learn new </a:t>
            </a:r>
            <a:r>
              <a:rPr lang="en-GB" sz="6000" dirty="0" smtClean="0">
                <a:latin typeface="Comic Sans MS" panose="030F0702030302020204" pitchFamily="66" charset="0"/>
              </a:rPr>
              <a:t>phonemes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>
                <a:latin typeface="Comic Sans MS" panose="030F0702030302020204" pitchFamily="66" charset="0"/>
              </a:rPr>
              <a:t>in Phase 3 most comprising of two letters, </a:t>
            </a:r>
            <a:r>
              <a:rPr lang="en-GB" sz="6000" dirty="0" err="1">
                <a:latin typeface="Comic Sans MS" panose="030F0702030302020204" pitchFamily="66" charset="0"/>
              </a:rPr>
              <a:t>sh</a:t>
            </a:r>
            <a:r>
              <a:rPr lang="en-GB" sz="6000" dirty="0">
                <a:latin typeface="Comic Sans MS" panose="030F0702030302020204" pitchFamily="66" charset="0"/>
              </a:rPr>
              <a:t>, </a:t>
            </a:r>
            <a:r>
              <a:rPr lang="en-GB" sz="6000" dirty="0" err="1">
                <a:latin typeface="Comic Sans MS" panose="030F0702030302020204" pitchFamily="66" charset="0"/>
              </a:rPr>
              <a:t>ch</a:t>
            </a:r>
            <a:r>
              <a:rPr lang="en-GB" sz="6000" dirty="0">
                <a:latin typeface="Comic Sans MS" panose="030F0702030302020204" pitchFamily="66" charset="0"/>
              </a:rPr>
              <a:t>, </a:t>
            </a:r>
            <a:r>
              <a:rPr lang="en-GB" sz="6000" dirty="0" err="1">
                <a:latin typeface="Comic Sans MS" panose="030F0702030302020204" pitchFamily="66" charset="0"/>
              </a:rPr>
              <a:t>th</a:t>
            </a:r>
            <a:r>
              <a:rPr lang="en-GB" sz="6000" dirty="0">
                <a:latin typeface="Comic Sans MS" panose="030F0702030302020204" pitchFamily="66" charset="0"/>
              </a:rPr>
              <a:t>, (diagraphs</a:t>
            </a:r>
            <a:r>
              <a:rPr lang="en-GB" sz="6000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endParaRPr lang="en-GB" sz="6000" dirty="0">
              <a:latin typeface="Comic Sans MS" panose="030F0702030302020204" pitchFamily="66" charset="0"/>
            </a:endParaRPr>
          </a:p>
          <a:p>
            <a:r>
              <a:rPr lang="en-GB" sz="6000" dirty="0">
                <a:latin typeface="Comic Sans MS" panose="030F0702030302020204" pitchFamily="66" charset="0"/>
              </a:rPr>
              <a:t>Children practise writing new </a:t>
            </a:r>
            <a:r>
              <a:rPr lang="en-GB" sz="6000" dirty="0" smtClean="0">
                <a:latin typeface="Comic Sans MS" panose="030F0702030302020204" pitchFamily="66" charset="0"/>
              </a:rPr>
              <a:t>graphemes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>
                <a:latin typeface="Comic Sans MS" panose="030F0702030302020204" pitchFamily="66" charset="0"/>
              </a:rPr>
              <a:t>and words.  Children then write sentences using the new </a:t>
            </a:r>
            <a:r>
              <a:rPr lang="en-GB" sz="6000" dirty="0" smtClean="0">
                <a:latin typeface="Comic Sans MS" panose="030F0702030302020204" pitchFamily="66" charset="0"/>
              </a:rPr>
              <a:t>graphemes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sz="6000" dirty="0">
                <a:latin typeface="Comic Sans MS" panose="030F0702030302020204" pitchFamily="66" charset="0"/>
              </a:rPr>
              <a:t>on whiteboards</a:t>
            </a:r>
          </a:p>
          <a:p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0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eading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Reception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309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Every day after lunch children read with their teacher in small groups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Children read a range of books matching their knowledge of phonics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Books are available for children to access throughout the day, each classroom has an inviting reading corner with a range of books and puppets. The outdoor area has a ‘reading den’ where children can share books and stories with one another in a cosy space.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8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Reading activities within the classroom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Comic Sans MS" panose="030F0702030302020204" pitchFamily="66" charset="0"/>
              </a:rPr>
              <a:t>Each day the classrooms are set up to match the learning objectives in Maths and Literacy.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Independent reading activities are set up in all areas, these may include;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sharing books in the book corner, matching sounds and pictures, finding hidden sounds and words around the environment, phonic puzzles and matching topic words to pictures.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Each week a planned ‘reading activity’ takes place led by the teacher when working with a small group of children.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5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86" y="365126"/>
            <a:ext cx="11912252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Supporting your child at home using         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Phonic Homework Pack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5650"/>
            <a:ext cx="12192000" cy="5417506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Practise </a:t>
            </a:r>
            <a:r>
              <a:rPr lang="en-GB" dirty="0" smtClean="0">
                <a:latin typeface="Comic Sans MS" panose="030F0702030302020204" pitchFamily="66" charset="0"/>
              </a:rPr>
              <a:t>phonemes (saying the sounds) on the alphabet mat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with your child on a daily basis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Enjoy reading a range of books together and talking about the story/characters/settings and the beginning, middle and end of the story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Talk about the author and any other books they may have written.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Talk about the illustrator and the style of illustrations in the book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Read the book sent home from school daily and write any comments in the reading record for us to share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Complete the phonics homework pack on a daily/weekly basis</a:t>
            </a:r>
          </a:p>
        </p:txBody>
      </p:sp>
    </p:spTree>
    <p:extLst>
      <p:ext uri="{BB962C8B-B14F-4D97-AF65-F5344CB8AC3E}">
        <p14:creationId xmlns:p14="http://schemas.microsoft.com/office/powerpoint/2010/main" val="9324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813"/>
            <a:ext cx="10515600" cy="839795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Weekly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Phonics Homework Pack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52" y="1014608"/>
            <a:ext cx="11837095" cy="5668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Week 1 Homework</a:t>
            </a: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Using flashcards practice reading letters: </a:t>
            </a:r>
            <a:r>
              <a:rPr lang="en-GB" sz="2000" b="1" dirty="0">
                <a:latin typeface="Comic Sans MS" panose="030F0702030302020204" pitchFamily="66" charset="0"/>
              </a:rPr>
              <a:t>s, a, t, p</a:t>
            </a:r>
            <a:r>
              <a:rPr lang="en-GB" sz="2000" dirty="0">
                <a:latin typeface="Comic Sans MS" panose="030F0702030302020204" pitchFamily="66" charset="0"/>
              </a:rPr>
              <a:t> </a:t>
            </a:r>
          </a:p>
          <a:p>
            <a:pPr marL="0" indent="0"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n-GB" sz="2000" b="1" dirty="0">
                <a:latin typeface="Comic Sans MS" panose="030F0702030302020204" pitchFamily="66" charset="0"/>
              </a:rPr>
              <a:t>Reading words and spelling words</a:t>
            </a:r>
            <a:r>
              <a:rPr lang="en-GB" sz="2000" dirty="0">
                <a:latin typeface="Comic Sans MS" panose="030F0702030302020204" pitchFamily="66" charset="0"/>
              </a:rPr>
              <a:t> (ask children to try to read these then ask children to attempt to spell these on the back of this page):</a:t>
            </a: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 </a:t>
            </a:r>
            <a:r>
              <a:rPr lang="en-GB" sz="2000" b="1" dirty="0">
                <a:latin typeface="Comic Sans MS" panose="030F0702030302020204" pitchFamily="66" charset="0"/>
              </a:rPr>
              <a:t>sat    cat    mat   pat   tap</a:t>
            </a:r>
          </a:p>
          <a:p>
            <a:pPr marL="0" indent="0">
              <a:buNone/>
            </a:pPr>
            <a:endParaRPr lang="en-GB" sz="20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 Tricky word to practice reading and spelling: </a:t>
            </a: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   I   …......	       …......	    …......	     …......       …......</a:t>
            </a:r>
          </a:p>
          <a:p>
            <a:pPr marL="0" indent="0"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 Sentence to read:</a:t>
            </a: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 </a:t>
            </a:r>
            <a:r>
              <a:rPr lang="en-GB" sz="2000" b="1" dirty="0">
                <a:latin typeface="Comic Sans MS" panose="030F0702030302020204" pitchFamily="66" charset="0"/>
              </a:rPr>
              <a:t>I sat on a mat </a:t>
            </a:r>
          </a:p>
          <a:p>
            <a:pPr marL="0" indent="0"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064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530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Reading books and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656"/>
            <a:ext cx="12192000" cy="5423769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Share your child’s reading book with them on a daily basis. 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Please write into the reading log book so we know how you feel your child is doing with their reading.  Do they need a more challenging book or is it too difficult?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Return the school reading book each Monday so we can issue your child with a new book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Go to the library to choose library books for your child based on their interests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0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678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Phonics and Reading in Reception</vt:lpstr>
      <vt:lpstr>Reading Early Learning Goal to be achieved by the end of Reception.</vt:lpstr>
      <vt:lpstr>Expectations in Reading in Reception</vt:lpstr>
      <vt:lpstr>Phonics</vt:lpstr>
      <vt:lpstr>Reading in Reception</vt:lpstr>
      <vt:lpstr>PowerPoint Presentation</vt:lpstr>
      <vt:lpstr>Supporting your child at home using          the Phonic Homework Pack</vt:lpstr>
      <vt:lpstr>Weekly Phonics Homework Pack</vt:lpstr>
      <vt:lpstr>Reading books and records</vt:lpstr>
      <vt:lpstr>How else can you support your child to read?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and Reading in Reception</dc:title>
  <dc:creator>Sadie Foley</dc:creator>
  <cp:lastModifiedBy>Sadie Foley</cp:lastModifiedBy>
  <cp:revision>43</cp:revision>
  <cp:lastPrinted>2016-09-19T13:17:05Z</cp:lastPrinted>
  <dcterms:created xsi:type="dcterms:W3CDTF">2016-09-19T10:36:15Z</dcterms:created>
  <dcterms:modified xsi:type="dcterms:W3CDTF">2019-10-07T14:19:39Z</dcterms:modified>
</cp:coreProperties>
</file>