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7"/>
  </p:notesMasterIdLst>
  <p:sldIdLst>
    <p:sldId id="257" r:id="rId2"/>
    <p:sldId id="258" r:id="rId3"/>
    <p:sldId id="260" r:id="rId4"/>
    <p:sldId id="261" r:id="rId5"/>
    <p:sldId id="263" r:id="rId6"/>
    <p:sldId id="321" r:id="rId7"/>
    <p:sldId id="266" r:id="rId8"/>
    <p:sldId id="267" r:id="rId9"/>
    <p:sldId id="268" r:id="rId10"/>
    <p:sldId id="269" r:id="rId11"/>
    <p:sldId id="270" r:id="rId12"/>
    <p:sldId id="271" r:id="rId13"/>
    <p:sldId id="277" r:id="rId14"/>
    <p:sldId id="273" r:id="rId15"/>
    <p:sldId id="275" r:id="rId16"/>
    <p:sldId id="278" r:id="rId17"/>
    <p:sldId id="298" r:id="rId18"/>
    <p:sldId id="279" r:id="rId19"/>
    <p:sldId id="285" r:id="rId20"/>
    <p:sldId id="286" r:id="rId21"/>
    <p:sldId id="288" r:id="rId22"/>
    <p:sldId id="293" r:id="rId23"/>
    <p:sldId id="326" r:id="rId24"/>
    <p:sldId id="295" r:id="rId25"/>
    <p:sldId id="299" r:id="rId26"/>
    <p:sldId id="304" r:id="rId27"/>
    <p:sldId id="309" r:id="rId28"/>
    <p:sldId id="314" r:id="rId29"/>
    <p:sldId id="315" r:id="rId30"/>
    <p:sldId id="316" r:id="rId31"/>
    <p:sldId id="319" r:id="rId32"/>
    <p:sldId id="322" r:id="rId33"/>
    <p:sldId id="323" r:id="rId34"/>
    <p:sldId id="324" r:id="rId35"/>
    <p:sldId id="32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EF9EF-6B52-4F35-BE44-7B1DCF35173E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ACFC7-C14E-4EFE-A623-BC8175941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1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ACFC7-C14E-4EFE-A623-BC81759417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4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806B1B-8D84-4D17-BE73-4301552B2834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3D619F-EA30-4DEB-8B8C-80628C5BB5E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heschoolrun.com/year-6/year-6-sat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48680"/>
            <a:ext cx="7920039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  <a:latin typeface="+mj-lt"/>
                <a:cs typeface="Arial" charset="0"/>
              </a:rPr>
              <a:t>Year 6 SATs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  <a:latin typeface="+mj-lt"/>
                <a:cs typeface="Arial" charset="0"/>
              </a:rPr>
              <a:t>Parents </a:t>
            </a:r>
            <a:r>
              <a:rPr lang="en-GB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Briefing</a:t>
            </a:r>
            <a:endParaRPr lang="en-GB" sz="2800" b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en-GB" sz="2800" b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GB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Friday 1</a:t>
            </a:r>
            <a:r>
              <a:rPr lang="en-GB" sz="2800" b="1" baseline="30000" dirty="0" smtClean="0">
                <a:solidFill>
                  <a:srgbClr val="002060"/>
                </a:solidFill>
                <a:latin typeface="+mj-lt"/>
                <a:cs typeface="Arial" charset="0"/>
              </a:rPr>
              <a:t>st</a:t>
            </a:r>
            <a:r>
              <a:rPr lang="en-GB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 April 2022</a:t>
            </a:r>
            <a:endParaRPr lang="en-GB" sz="28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87" y="2780928"/>
            <a:ext cx="347556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7" y="2564904"/>
            <a:ext cx="3024337" cy="33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9921" r="19683" b="35516"/>
          <a:stretch/>
        </p:blipFill>
        <p:spPr bwMode="auto">
          <a:xfrm>
            <a:off x="35496" y="548680"/>
            <a:ext cx="988211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3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t="31439" r="23475" b="19643"/>
          <a:stretch/>
        </p:blipFill>
        <p:spPr bwMode="auto">
          <a:xfrm>
            <a:off x="-288032" y="404664"/>
            <a:ext cx="937735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4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3889" r="24144" b="32936"/>
          <a:stretch/>
        </p:blipFill>
        <p:spPr bwMode="auto">
          <a:xfrm>
            <a:off x="-180528" y="332656"/>
            <a:ext cx="92277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5189" r="23587" b="41667"/>
          <a:stretch/>
        </p:blipFill>
        <p:spPr bwMode="auto">
          <a:xfrm>
            <a:off x="-108520" y="476672"/>
            <a:ext cx="926039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14961" r="23810" b="13294"/>
          <a:stretch/>
        </p:blipFill>
        <p:spPr bwMode="auto">
          <a:xfrm>
            <a:off x="-36512" y="-27384"/>
            <a:ext cx="9361040" cy="700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24405" r="22583" b="23214"/>
          <a:stretch/>
        </p:blipFill>
        <p:spPr bwMode="auto">
          <a:xfrm>
            <a:off x="251519" y="404664"/>
            <a:ext cx="851876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887"/>
            <a:ext cx="8229600" cy="1143000"/>
          </a:xfrm>
        </p:spPr>
        <p:txBody>
          <a:bodyPr/>
          <a:lstStyle/>
          <a:p>
            <a:pPr algn="ctr"/>
            <a:r>
              <a:rPr lang="en-GB" u="sng" dirty="0" smtClean="0">
                <a:solidFill>
                  <a:srgbClr val="0070C0"/>
                </a:solidFill>
              </a:rPr>
              <a:t>Year 6 SPAG</a:t>
            </a:r>
            <a:endParaRPr lang="en-GB" u="sng" dirty="0">
              <a:solidFill>
                <a:srgbClr val="0070C0"/>
              </a:solidFill>
            </a:endParaRPr>
          </a:p>
        </p:txBody>
      </p:sp>
      <p:pic>
        <p:nvPicPr>
          <p:cNvPr id="4" name="Picture 3" descr="punctuation-saves-liv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6" y="908720"/>
            <a:ext cx="5661248" cy="566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1916832"/>
            <a:ext cx="27157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B641B"/>
                </a:solidFill>
                <a:latin typeface="Comic Sans MS"/>
                <a:cs typeface="Comic Sans MS"/>
              </a:rPr>
              <a:t>What does ‘</a:t>
            </a:r>
            <a:r>
              <a:rPr lang="en-US" sz="3600" dirty="0" err="1" smtClean="0">
                <a:solidFill>
                  <a:srgbClr val="EB641B"/>
                </a:solidFill>
                <a:latin typeface="Comic Sans MS"/>
                <a:cs typeface="Comic Sans MS"/>
              </a:rPr>
              <a:t>SPaG</a:t>
            </a:r>
            <a:r>
              <a:rPr lang="en-US" sz="3600" dirty="0" smtClean="0">
                <a:solidFill>
                  <a:srgbClr val="EB641B"/>
                </a:solidFill>
                <a:latin typeface="Comic Sans MS"/>
                <a:cs typeface="Comic Sans MS"/>
              </a:rPr>
              <a:t>’ stand for?</a:t>
            </a:r>
            <a:endParaRPr lang="en-US" sz="3600" dirty="0">
              <a:solidFill>
                <a:srgbClr val="EB641B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088" y="1700808"/>
            <a:ext cx="3528392" cy="23762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986516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4" imgW="6858000" imgH="177800" progId="Word.Document.12">
                  <p:embed/>
                </p:oleObj>
              </mc:Choice>
              <mc:Fallback>
                <p:oleObj name="Document" r:id="rId4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236" y="5500340"/>
            <a:ext cx="8779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666523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Part 1: </a:t>
            </a:r>
            <a:r>
              <a:rPr lang="en-GB" sz="2400" u="sng" dirty="0" smtClean="0">
                <a:solidFill>
                  <a:srgbClr val="002060"/>
                </a:solidFill>
              </a:rPr>
              <a:t>Grammar and Punctuation (45 minutes)</a:t>
            </a:r>
          </a:p>
          <a:p>
            <a:endParaRPr lang="en-GB" sz="2400" u="sng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en-GB" sz="2400" u="sng" dirty="0" smtClean="0">
                <a:solidFill>
                  <a:srgbClr val="002060"/>
                </a:solidFill>
              </a:rPr>
              <a:t>This paper is made up of 50 ‘1mark’ answers</a:t>
            </a:r>
            <a:endParaRPr lang="en-GB" sz="2400" u="sng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en-GB" sz="2400" u="sng" dirty="0" smtClean="0">
              <a:solidFill>
                <a:srgbClr val="008000"/>
              </a:solidFill>
            </a:endParaRPr>
          </a:p>
          <a:p>
            <a:pPr marL="109728" indent="0">
              <a:buNone/>
            </a:pPr>
            <a:r>
              <a:rPr lang="en-GB" sz="2400" dirty="0" smtClean="0">
                <a:solidFill>
                  <a:srgbClr val="008000"/>
                </a:solidFill>
              </a:rPr>
              <a:t>1. Selected response: </a:t>
            </a:r>
            <a:r>
              <a:rPr lang="en-GB" sz="2400" dirty="0" smtClean="0">
                <a:solidFill>
                  <a:srgbClr val="EB641B"/>
                </a:solidFill>
              </a:rPr>
              <a:t>this means that pupils will need to select the correct answer from a range of options.</a:t>
            </a:r>
          </a:p>
          <a:p>
            <a:pPr marL="566928" indent="-457200">
              <a:buAutoNum type="arabicPeriod"/>
            </a:pPr>
            <a:endParaRPr lang="en-GB" sz="2400" dirty="0" smtClean="0">
              <a:solidFill>
                <a:srgbClr val="EB641B"/>
              </a:solidFill>
            </a:endParaRPr>
          </a:p>
          <a:p>
            <a:pPr marL="109728" indent="0">
              <a:buNone/>
            </a:pPr>
            <a:r>
              <a:rPr lang="en-GB" sz="2400" dirty="0" smtClean="0">
                <a:solidFill>
                  <a:srgbClr val="008000"/>
                </a:solidFill>
              </a:rPr>
              <a:t>2</a:t>
            </a:r>
            <a:r>
              <a:rPr lang="en-GB" sz="2400" dirty="0">
                <a:solidFill>
                  <a:srgbClr val="008000"/>
                </a:solidFill>
              </a:rPr>
              <a:t>. Constructed </a:t>
            </a:r>
            <a:r>
              <a:rPr lang="en-GB" sz="2400" dirty="0" smtClean="0">
                <a:solidFill>
                  <a:srgbClr val="008000"/>
                </a:solidFill>
              </a:rPr>
              <a:t>response: </a:t>
            </a:r>
            <a:r>
              <a:rPr lang="en-GB" sz="2400" dirty="0" smtClean="0">
                <a:solidFill>
                  <a:schemeClr val="accent3"/>
                </a:solidFill>
              </a:rPr>
              <a:t>this means that pupils will need to make changes or insert their own answers. </a:t>
            </a:r>
          </a:p>
          <a:p>
            <a:pPr marL="109728" indent="0">
              <a:buNone/>
            </a:pPr>
            <a:endParaRPr lang="en-GB" sz="2400" dirty="0" smtClean="0">
              <a:solidFill>
                <a:srgbClr val="008000"/>
              </a:solidFill>
            </a:endParaRPr>
          </a:p>
          <a:p>
            <a:pPr marL="109728" indent="0">
              <a:buNone/>
            </a:pPr>
            <a:endParaRPr lang="en-GB" sz="2400" u="sng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5199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KS2 SPAG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420888"/>
            <a:ext cx="8784976" cy="29523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195" y="5575243"/>
            <a:ext cx="8779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ctr"/>
            <a:r>
              <a:rPr lang="en-GB" u="sng" dirty="0" smtClean="0">
                <a:solidFill>
                  <a:srgbClr val="0070C0"/>
                </a:solidFill>
              </a:rPr>
              <a:t>What’s tested? </a:t>
            </a:r>
            <a:endParaRPr lang="en-GB" u="sng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38294" r="25706" b="33164"/>
          <a:stretch/>
        </p:blipFill>
        <p:spPr bwMode="auto">
          <a:xfrm>
            <a:off x="107504" y="2060848"/>
            <a:ext cx="9036496" cy="232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043608" y="16288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95736" y="393305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0" idx="2"/>
          </p:cNvCxnSpPr>
          <p:nvPr/>
        </p:nvCxnSpPr>
        <p:spPr>
          <a:xfrm flipH="1">
            <a:off x="3635896" y="1760042"/>
            <a:ext cx="36004" cy="660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56176" y="19168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716016" y="407707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380312" y="407707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04448" y="15567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47667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B641B"/>
                </a:solidFill>
                <a:latin typeface="Comic Sans MS"/>
                <a:cs typeface="Comic Sans MS"/>
              </a:rPr>
              <a:t>Identify the adverb in the sentence below</a:t>
            </a:r>
            <a:r>
              <a:rPr lang="en-US" dirty="0" smtClean="0">
                <a:latin typeface="Comic Sans MS"/>
                <a:cs typeface="Comic Sans MS"/>
              </a:rPr>
              <a:t>.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486916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Tick the sentence that </a:t>
            </a:r>
          </a:p>
          <a:p>
            <a:r>
              <a:rPr lang="en-US" dirty="0" smtClean="0">
                <a:latin typeface="Comic Sans MS"/>
                <a:cs typeface="Comic Sans MS"/>
              </a:rPr>
              <a:t>must end with a </a:t>
            </a:r>
          </a:p>
          <a:p>
            <a:r>
              <a:rPr lang="en-US" dirty="0" smtClean="0">
                <a:latin typeface="Comic Sans MS"/>
                <a:cs typeface="Comic Sans MS"/>
              </a:rPr>
              <a:t>question mark.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83671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Underline the main clause in this sentence.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51571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We was/were walking to school.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98072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B641B"/>
                </a:solidFill>
                <a:latin typeface="Comic Sans MS"/>
                <a:cs typeface="Comic Sans MS"/>
              </a:rPr>
              <a:t>Insert punctuation to correct the passage below. </a:t>
            </a:r>
            <a:endParaRPr lang="en-US" dirty="0">
              <a:solidFill>
                <a:srgbClr val="EB641B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0192" y="494116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What does ‘misread’ mean? Tick the correct answer.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8344" y="188640"/>
            <a:ext cx="1475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Which sentence is written in standard English?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11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10913" r="22916" b="28968"/>
          <a:stretch/>
        </p:blipFill>
        <p:spPr bwMode="auto">
          <a:xfrm>
            <a:off x="-94975" y="-27384"/>
            <a:ext cx="1090754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483768" y="3212976"/>
            <a:ext cx="216024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11760" y="3212976"/>
            <a:ext cx="72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83768" y="2276872"/>
            <a:ext cx="2232248" cy="3600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83768" y="3356992"/>
            <a:ext cx="2160240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11760" y="2420888"/>
            <a:ext cx="2232248" cy="2520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11760" y="4149080"/>
            <a:ext cx="2232248" cy="18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9-01-28 at 16.1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1532023"/>
            <a:ext cx="1103436" cy="13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642" y="476672"/>
            <a:ext cx="78486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002060"/>
                </a:solidFill>
                <a:latin typeface="+mj-lt"/>
                <a:cs typeface="Arial" charset="0"/>
              </a:rPr>
              <a:t>Year 6 SATs are </a:t>
            </a:r>
            <a:r>
              <a:rPr lang="en-GB" sz="4400" b="1" dirty="0" smtClean="0">
                <a:solidFill>
                  <a:srgbClr val="002060"/>
                </a:solidFill>
                <a:latin typeface="+mj-lt"/>
                <a:cs typeface="Arial" charset="0"/>
              </a:rPr>
              <a:t>in the week beginning </a:t>
            </a:r>
            <a:r>
              <a:rPr lang="en-GB" sz="4400" b="1" dirty="0">
                <a:solidFill>
                  <a:srgbClr val="002060"/>
                </a:solidFill>
                <a:latin typeface="+mj-lt"/>
                <a:cs typeface="Arial" charset="0"/>
              </a:rPr>
              <a:t>9</a:t>
            </a:r>
            <a:r>
              <a:rPr lang="en-GB" sz="4400" b="1" dirty="0" smtClean="0">
                <a:solidFill>
                  <a:srgbClr val="002060"/>
                </a:solidFill>
                <a:latin typeface="+mj-lt"/>
                <a:cs typeface="Arial" charset="0"/>
              </a:rPr>
              <a:t>th May 2022.</a:t>
            </a:r>
            <a:endParaRPr lang="en-GB" sz="4400" b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  <a:latin typeface="+mj-lt"/>
                <a:cs typeface="Arial" charset="0"/>
              </a:rPr>
              <a:t/>
            </a:r>
            <a:br>
              <a:rPr lang="en-GB" sz="2800" b="1" dirty="0">
                <a:solidFill>
                  <a:srgbClr val="002060"/>
                </a:solidFill>
                <a:latin typeface="+mj-lt"/>
                <a:cs typeface="Arial" charset="0"/>
              </a:rPr>
            </a:br>
            <a:r>
              <a:rPr lang="en-GB" sz="4000" b="1" dirty="0">
                <a:solidFill>
                  <a:srgbClr val="FF0000"/>
                </a:solidFill>
                <a:latin typeface="+mj-lt"/>
                <a:cs typeface="Arial" charset="0"/>
              </a:rPr>
              <a:t>No Year 6 absence during this week please</a:t>
            </a:r>
            <a:r>
              <a:rPr lang="en-GB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  <a:p>
            <a:pPr algn="ctr">
              <a:defRPr/>
            </a:pPr>
            <a:endParaRPr lang="en-GB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327" t="18325" r="82384" b="51527"/>
          <a:stretch/>
        </p:blipFill>
        <p:spPr bwMode="auto">
          <a:xfrm>
            <a:off x="7956376" y="5733256"/>
            <a:ext cx="876300" cy="971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3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2 at 18.47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8640"/>
            <a:ext cx="9468544" cy="3961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2132856"/>
            <a:ext cx="696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etter-join 4"/>
                <a:cs typeface="Letter-join 4"/>
              </a:rPr>
              <a:t>Wash your hands before you start cooking..</a:t>
            </a:r>
            <a:endParaRPr lang="en-US" dirty="0">
              <a:latin typeface="Letter-join 4"/>
              <a:cs typeface="Letter-join 4"/>
            </a:endParaRPr>
          </a:p>
        </p:txBody>
      </p:sp>
      <p:pic>
        <p:nvPicPr>
          <p:cNvPr id="3" name="Picture 2" descr="Screen Shot 2019-01-28 at 16.13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12954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2 at 18.33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9324528" cy="36724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12160" y="1916832"/>
            <a:ext cx="936104" cy="43204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43608" y="2492896"/>
            <a:ext cx="1008112" cy="5040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9-01-28 at 16.1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08" y="3331422"/>
            <a:ext cx="1231240" cy="14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15531" r="25036" b="24802"/>
          <a:stretch/>
        </p:blipFill>
        <p:spPr bwMode="auto">
          <a:xfrm>
            <a:off x="-36512" y="-99392"/>
            <a:ext cx="1005099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64288" y="2636912"/>
            <a:ext cx="855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✓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6296" y="3645024"/>
            <a:ext cx="5950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✓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4128" y="4581128"/>
            <a:ext cx="5950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✓</a:t>
            </a:r>
          </a:p>
        </p:txBody>
      </p:sp>
      <p:pic>
        <p:nvPicPr>
          <p:cNvPr id="5" name="Picture 4" descr="Screen Shot 2019-01-28 at 16.14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83" y="188640"/>
            <a:ext cx="1198034" cy="13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800" dirty="0" smtClean="0">
                <a:solidFill>
                  <a:srgbClr val="EB641B"/>
                </a:solidFill>
              </a:rPr>
              <a:t>20 spellings, including</a:t>
            </a:r>
            <a:r>
              <a:rPr lang="is-IS" sz="2800" dirty="0" smtClean="0">
                <a:solidFill>
                  <a:srgbClr val="EB641B"/>
                </a:solidFill>
              </a:rPr>
              <a:t>…</a:t>
            </a:r>
          </a:p>
          <a:p>
            <a:pPr marL="109728" indent="0">
              <a:buNone/>
            </a:pPr>
            <a:endParaRPr lang="is-IS" sz="2800" dirty="0">
              <a:solidFill>
                <a:srgbClr val="EB641B"/>
              </a:solidFill>
            </a:endParaRPr>
          </a:p>
          <a:p>
            <a:r>
              <a:rPr lang="is-IS" sz="2800" dirty="0">
                <a:solidFill>
                  <a:srgbClr val="EB641B"/>
                </a:solidFill>
              </a:rPr>
              <a:t>w</a:t>
            </a:r>
            <a:r>
              <a:rPr lang="is-IS" sz="2800" dirty="0" smtClean="0">
                <a:solidFill>
                  <a:srgbClr val="EB641B"/>
                </a:solidFill>
              </a:rPr>
              <a:t>ords from the year 3/4 curriculum </a:t>
            </a:r>
          </a:p>
          <a:p>
            <a:r>
              <a:rPr lang="en-US" sz="2800" dirty="0">
                <a:solidFill>
                  <a:srgbClr val="EB641B"/>
                </a:solidFill>
              </a:rPr>
              <a:t>w</a:t>
            </a:r>
            <a:r>
              <a:rPr lang="is-IS" sz="2800" dirty="0" smtClean="0">
                <a:solidFill>
                  <a:srgbClr val="EB641B"/>
                </a:solidFill>
              </a:rPr>
              <a:t>ords from the year 5/6 curriculum</a:t>
            </a:r>
          </a:p>
          <a:p>
            <a:r>
              <a:rPr lang="en-US" sz="2800" dirty="0">
                <a:solidFill>
                  <a:srgbClr val="EB641B"/>
                </a:solidFill>
              </a:rPr>
              <a:t>c</a:t>
            </a:r>
            <a:r>
              <a:rPr lang="is-IS" sz="2800" dirty="0" smtClean="0">
                <a:solidFill>
                  <a:srgbClr val="EB641B"/>
                </a:solidFill>
              </a:rPr>
              <a:t>ommon suffixes (ible, ency, ous etc. )</a:t>
            </a:r>
          </a:p>
          <a:p>
            <a:r>
              <a:rPr lang="en-US" sz="2800" dirty="0" smtClean="0">
                <a:solidFill>
                  <a:srgbClr val="EB641B"/>
                </a:solidFill>
              </a:rPr>
              <a:t>silent letters (num</a:t>
            </a:r>
            <a:r>
              <a:rPr lang="en-US" sz="2800" b="1" dirty="0" smtClean="0">
                <a:solidFill>
                  <a:srgbClr val="EB641B"/>
                </a:solidFill>
              </a:rPr>
              <a:t>b</a:t>
            </a:r>
            <a:r>
              <a:rPr lang="en-US" sz="2800" dirty="0" smtClean="0">
                <a:solidFill>
                  <a:srgbClr val="EB641B"/>
                </a:solidFill>
              </a:rPr>
              <a:t>, crumb etc.) </a:t>
            </a:r>
            <a:r>
              <a:rPr lang="is-IS" sz="2800" dirty="0" smtClean="0">
                <a:solidFill>
                  <a:srgbClr val="EB641B"/>
                </a:solidFill>
              </a:rPr>
              <a:t>   </a:t>
            </a:r>
          </a:p>
          <a:p>
            <a:endParaRPr lang="is-IS" sz="2800" dirty="0">
              <a:solidFill>
                <a:srgbClr val="EB641B"/>
              </a:solidFill>
            </a:endParaRPr>
          </a:p>
          <a:p>
            <a:pPr marL="109728" indent="0">
              <a:buNone/>
            </a:pPr>
            <a:r>
              <a:rPr lang="en-GB" sz="2400" dirty="0" smtClean="0">
                <a:solidFill>
                  <a:srgbClr val="008000"/>
                </a:solidFill>
              </a:rPr>
              <a:t>Part 1 (50 marks) + Part 2 (20 marks) = 70 marks</a:t>
            </a:r>
          </a:p>
          <a:p>
            <a:pPr marL="109728" indent="0">
              <a:buNone/>
            </a:pPr>
            <a:endParaRPr lang="en-GB" sz="2800" dirty="0">
              <a:solidFill>
                <a:srgbClr val="EB641B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0"/>
            <a:ext cx="7272808" cy="87484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KS2 SPAG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692696"/>
            <a:ext cx="820891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Part </a:t>
            </a:r>
            <a:r>
              <a:rPr lang="en-GB" sz="3200" dirty="0" smtClean="0">
                <a:solidFill>
                  <a:srgbClr val="002060"/>
                </a:solidFill>
              </a:rPr>
              <a:t>2: </a:t>
            </a:r>
            <a:r>
              <a:rPr lang="en-GB" sz="3200" u="sng" dirty="0" smtClean="0">
                <a:solidFill>
                  <a:srgbClr val="002060"/>
                </a:solidFill>
              </a:rPr>
              <a:t>Spellings (15 minutes) </a:t>
            </a:r>
            <a:endParaRPr lang="en-GB" sz="3200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484784"/>
            <a:ext cx="8136904" cy="31683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618" y="5670089"/>
            <a:ext cx="8779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6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Year 6 Maths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Carly.PEARSE.SCH2156\AppData\Local\Microsoft\Windows\Temporary Internet Files\Content.IE5\LL48X265\math_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44276"/>
            <a:ext cx="5328592" cy="4849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916" y="5608622"/>
            <a:ext cx="8779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" y="80628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0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6321425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713538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6565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64643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2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5"/>
            <a:ext cx="8856984" cy="461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8928992" cy="305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8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532813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2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In the summer term of </a:t>
            </a:r>
            <a:r>
              <a:rPr lang="en-GB" dirty="0" smtClean="0">
                <a:solidFill>
                  <a:srgbClr val="002060"/>
                </a:solidFill>
              </a:rPr>
              <a:t>2022, </a:t>
            </a:r>
            <a:r>
              <a:rPr lang="en-GB" dirty="0">
                <a:solidFill>
                  <a:srgbClr val="002060"/>
                </a:solidFill>
              </a:rPr>
              <a:t>children in Year 2 and Year 6 will be the </a:t>
            </a:r>
            <a:r>
              <a:rPr lang="en-GB" dirty="0" smtClean="0">
                <a:solidFill>
                  <a:srgbClr val="002060"/>
                </a:solidFill>
              </a:rPr>
              <a:t>fourth year who </a:t>
            </a:r>
            <a:r>
              <a:rPr lang="en-GB" dirty="0">
                <a:solidFill>
                  <a:srgbClr val="002060"/>
                </a:solidFill>
              </a:rPr>
              <a:t>take the new </a:t>
            </a:r>
            <a:r>
              <a:rPr lang="en-GB" dirty="0">
                <a:solidFill>
                  <a:srgbClr val="002060"/>
                </a:solidFill>
                <a:hlinkClick r:id="rId2"/>
              </a:rPr>
              <a:t>SATs</a:t>
            </a:r>
            <a:r>
              <a:rPr lang="en-GB" dirty="0">
                <a:solidFill>
                  <a:srgbClr val="002060"/>
                </a:solidFill>
              </a:rPr>
              <a:t> papers. 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These </a:t>
            </a:r>
            <a:r>
              <a:rPr lang="en-GB" dirty="0">
                <a:solidFill>
                  <a:srgbClr val="002060"/>
                </a:solidFill>
              </a:rPr>
              <a:t>tests in English and M</a:t>
            </a:r>
            <a:r>
              <a:rPr lang="en-GB" dirty="0" smtClean="0">
                <a:solidFill>
                  <a:srgbClr val="002060"/>
                </a:solidFill>
              </a:rPr>
              <a:t>aths </a:t>
            </a:r>
            <a:r>
              <a:rPr lang="en-GB" dirty="0">
                <a:solidFill>
                  <a:srgbClr val="002060"/>
                </a:solidFill>
              </a:rPr>
              <a:t>reflect the new </a:t>
            </a:r>
            <a:r>
              <a:rPr lang="en-GB" dirty="0" smtClean="0">
                <a:solidFill>
                  <a:srgbClr val="002060"/>
                </a:solidFill>
              </a:rPr>
              <a:t>National </a:t>
            </a:r>
            <a:r>
              <a:rPr lang="en-GB" dirty="0">
                <a:solidFill>
                  <a:srgbClr val="002060"/>
                </a:solidFill>
              </a:rPr>
              <a:t>C</a:t>
            </a:r>
            <a:r>
              <a:rPr lang="en-GB" dirty="0" smtClean="0">
                <a:solidFill>
                  <a:srgbClr val="002060"/>
                </a:solidFill>
              </a:rPr>
              <a:t>urriculum</a:t>
            </a:r>
            <a:r>
              <a:rPr lang="en-GB" dirty="0">
                <a:solidFill>
                  <a:srgbClr val="002060"/>
                </a:solidFill>
              </a:rPr>
              <a:t>, and </a:t>
            </a:r>
            <a:r>
              <a:rPr lang="en-GB" dirty="0" smtClean="0">
                <a:solidFill>
                  <a:srgbClr val="002060"/>
                </a:solidFill>
              </a:rPr>
              <a:t>are </a:t>
            </a:r>
            <a:r>
              <a:rPr lang="en-GB" dirty="0">
                <a:solidFill>
                  <a:srgbClr val="002060"/>
                </a:solidFill>
              </a:rPr>
              <a:t>more rigorous. </a:t>
            </a: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KS2 SATs in 2022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5445224"/>
            <a:ext cx="8779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914400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2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878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2 at 13.2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6369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63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2 at 13.29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7084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3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2 at 13.3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6710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93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075" y="2383122"/>
            <a:ext cx="59118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Any Questions?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39"/>
            <a:ext cx="1800200" cy="19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3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3873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You </a:t>
            </a:r>
            <a:r>
              <a:rPr lang="en-GB" b="1" dirty="0">
                <a:solidFill>
                  <a:srgbClr val="002060"/>
                </a:solidFill>
              </a:rPr>
              <a:t>will be given your child’s raw score (the actual number of marks they get), alongside their scaled score and whether they have reached the national average. 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The </a:t>
            </a:r>
            <a:r>
              <a:rPr lang="en-GB" dirty="0">
                <a:solidFill>
                  <a:srgbClr val="002060"/>
                </a:solidFill>
              </a:rPr>
              <a:t>score needed to reach the national average </a:t>
            </a:r>
            <a:r>
              <a:rPr lang="en-GB" dirty="0" smtClean="0">
                <a:solidFill>
                  <a:srgbClr val="002060"/>
                </a:solidFill>
              </a:rPr>
              <a:t>is 100.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What is expected </a:t>
            </a:r>
            <a:r>
              <a:rPr lang="en-GB" sz="4000" dirty="0">
                <a:solidFill>
                  <a:srgbClr val="0070C0"/>
                </a:solidFill>
              </a:rPr>
              <a:t>b</a:t>
            </a:r>
            <a:r>
              <a:rPr lang="en-GB" sz="4000" dirty="0" smtClean="0">
                <a:solidFill>
                  <a:srgbClr val="0070C0"/>
                </a:solidFill>
              </a:rPr>
              <a:t>y the end of KS2? </a:t>
            </a: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Screen Shot 2019-01-28 at 16.0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08720"/>
            <a:ext cx="2088232" cy="57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4" cy="410791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  <a:defRPr/>
            </a:pPr>
            <a:endParaRPr lang="en-GB" sz="4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GB" sz="3000" dirty="0">
                <a:solidFill>
                  <a:srgbClr val="002060"/>
                </a:solidFill>
                <a:latin typeface="Arial"/>
                <a:cs typeface="Arial"/>
              </a:rPr>
              <a:t>Helping your child with their homework, hear them read and learn their multiplication tables and spellings.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GB" sz="3000" dirty="0">
                <a:solidFill>
                  <a:srgbClr val="002060"/>
                </a:solidFill>
                <a:latin typeface="Arial"/>
                <a:cs typeface="Arial"/>
              </a:rPr>
              <a:t>Showing interest.  Please ask your child how </a:t>
            </a:r>
            <a:r>
              <a:rPr lang="en-GB" sz="3000" dirty="0" smtClean="0">
                <a:solidFill>
                  <a:srgbClr val="002060"/>
                </a:solidFill>
                <a:latin typeface="Arial"/>
                <a:cs typeface="Arial"/>
              </a:rPr>
              <a:t>they are doing and about what they are learning in school.</a:t>
            </a:r>
            <a:endParaRPr lang="en-GB" sz="3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GB" sz="3000" dirty="0">
                <a:solidFill>
                  <a:srgbClr val="002060"/>
                </a:solidFill>
                <a:latin typeface="Arial"/>
                <a:cs typeface="Arial"/>
              </a:rPr>
              <a:t>Encourage your child to do their </a:t>
            </a:r>
            <a:r>
              <a:rPr lang="en-GB" sz="3000" dirty="0" smtClean="0">
                <a:solidFill>
                  <a:srgbClr val="002060"/>
                </a:solidFill>
                <a:latin typeface="Arial"/>
                <a:cs typeface="Arial"/>
              </a:rPr>
              <a:t>best in all of their homework and school work.</a:t>
            </a:r>
            <a:endParaRPr lang="en-GB" sz="3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GB" sz="3000" dirty="0">
                <a:solidFill>
                  <a:srgbClr val="002060"/>
                </a:solidFill>
                <a:latin typeface="Arial"/>
                <a:cs typeface="Arial"/>
              </a:rPr>
              <a:t>Ensure that your child has a good </a:t>
            </a:r>
            <a:r>
              <a:rPr lang="en-GB" sz="3000" dirty="0" smtClean="0">
                <a:solidFill>
                  <a:srgbClr val="002060"/>
                </a:solidFill>
                <a:latin typeface="Arial"/>
                <a:cs typeface="Arial"/>
              </a:rPr>
              <a:t>night’s sleep and encourage reading instead of computer games.</a:t>
            </a:r>
            <a:endParaRPr lang="en-GB" sz="3000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</a:rPr>
              <a:t>Ensuring the best results for your child – Parental support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346" y="5396054"/>
            <a:ext cx="8779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Test Timetable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425" y="5542006"/>
            <a:ext cx="877900" cy="96934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12076" t="32315" r="38954" b="27685"/>
          <a:stretch/>
        </p:blipFill>
        <p:spPr bwMode="auto">
          <a:xfrm>
            <a:off x="10756" y="1124744"/>
            <a:ext cx="8954569" cy="4417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817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 smtClean="0">
                <a:solidFill>
                  <a:srgbClr val="0070C0"/>
                </a:solidFill>
              </a:rPr>
              <a:t>Year 6 Reading </a:t>
            </a:r>
            <a:endParaRPr lang="en-GB" sz="6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Carly.PEARSE.SCH2156\AppData\Local\Microsoft\Windows\Temporary Internet Files\Content.IE5\LL48X265\la_readingcomprehens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476789" cy="4324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5635618"/>
            <a:ext cx="8779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052736"/>
            <a:ext cx="87849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dirty="0" smtClean="0">
                <a:solidFill>
                  <a:srgbClr val="002060"/>
                </a:solidFill>
              </a:rPr>
              <a:t>The </a:t>
            </a:r>
            <a:r>
              <a:rPr lang="en-GB" sz="2000" dirty="0">
                <a:solidFill>
                  <a:srgbClr val="002060"/>
                </a:solidFill>
              </a:rPr>
              <a:t>reading test will provisionally be a single paper with questions based on one </a:t>
            </a:r>
            <a:r>
              <a:rPr lang="en-GB" sz="2000" dirty="0" smtClean="0">
                <a:solidFill>
                  <a:srgbClr val="002060"/>
                </a:solidFill>
              </a:rPr>
              <a:t>three separate texts.</a:t>
            </a:r>
            <a:r>
              <a:rPr lang="en-GB" sz="2000" dirty="0">
                <a:solidFill>
                  <a:srgbClr val="002060"/>
                </a:solidFill>
              </a:rPr>
              <a:t> </a:t>
            </a:r>
            <a:r>
              <a:rPr lang="en-GB" sz="2000" b="1" dirty="0">
                <a:solidFill>
                  <a:srgbClr val="002060"/>
                </a:solidFill>
              </a:rPr>
              <a:t>Your child will have one hour, including reading time, to complete the test</a:t>
            </a:r>
            <a:r>
              <a:rPr lang="en-GB" sz="2000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endParaRPr lang="en-GB" sz="2000" dirty="0" smtClean="0">
              <a:solidFill>
                <a:srgbClr val="002060"/>
              </a:solidFill>
            </a:endParaRPr>
          </a:p>
          <a:p>
            <a:pPr fontAlgn="base"/>
            <a:r>
              <a:rPr lang="en-GB" sz="2000" dirty="0">
                <a:solidFill>
                  <a:srgbClr val="002060"/>
                </a:solidFill>
              </a:rPr>
              <a:t>There will be a selection of question types, including: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Summarising </a:t>
            </a:r>
            <a:r>
              <a:rPr lang="en-GB" sz="2000" dirty="0" smtClean="0">
                <a:solidFill>
                  <a:srgbClr val="002060"/>
                </a:solidFill>
              </a:rPr>
              <a:t>e.g</a:t>
            </a:r>
            <a:r>
              <a:rPr lang="en-GB" sz="2000" dirty="0">
                <a:solidFill>
                  <a:srgbClr val="002060"/>
                </a:solidFill>
              </a:rPr>
              <a:t>. ‘Number the events below to show the order in which they happen in the story’ 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srgbClr val="002060"/>
              </a:solidFill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Labelling</a:t>
            </a:r>
            <a:r>
              <a:rPr lang="en-GB" sz="2000" dirty="0" smtClean="0">
                <a:solidFill>
                  <a:srgbClr val="002060"/>
                </a:solidFill>
              </a:rPr>
              <a:t>, e.g</a:t>
            </a:r>
            <a:r>
              <a:rPr lang="en-GB" sz="2000" dirty="0">
                <a:solidFill>
                  <a:srgbClr val="002060"/>
                </a:solidFill>
              </a:rPr>
              <a:t>. </a:t>
            </a:r>
            <a:r>
              <a:rPr lang="en-GB" sz="2000" dirty="0" smtClean="0">
                <a:solidFill>
                  <a:srgbClr val="002060"/>
                </a:solidFill>
              </a:rPr>
              <a:t>‘Label the text to show the title of the story’ </a:t>
            </a:r>
            <a:endParaRPr lang="en-GB" sz="2000" dirty="0">
              <a:solidFill>
                <a:srgbClr val="002060"/>
              </a:solidFill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srgbClr val="002060"/>
              </a:solidFill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Find and copy</a:t>
            </a:r>
            <a:r>
              <a:rPr lang="en-GB" sz="2000" dirty="0" smtClean="0">
                <a:solidFill>
                  <a:srgbClr val="002060"/>
                </a:solidFill>
              </a:rPr>
              <a:t>, e.g</a:t>
            </a:r>
            <a:r>
              <a:rPr lang="en-GB" sz="2000" dirty="0">
                <a:solidFill>
                  <a:srgbClr val="002060"/>
                </a:solidFill>
              </a:rPr>
              <a:t>. ‘Find and copy one word that suggests what the weather is like in the story’ 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srgbClr val="002060"/>
              </a:solidFill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Short constructed response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dirty="0">
                <a:solidFill>
                  <a:srgbClr val="002060"/>
                </a:solidFill>
              </a:rPr>
              <a:t>e.g. ‘What does the bear eat?’ 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srgbClr val="002060"/>
              </a:solidFill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Open</a:t>
            </a:r>
            <a:r>
              <a:rPr lang="en-GB" sz="2000" b="1" dirty="0">
                <a:solidFill>
                  <a:srgbClr val="002060"/>
                </a:solidFill>
              </a:rPr>
              <a:t>-ended response</a:t>
            </a:r>
            <a:r>
              <a:rPr lang="en-GB" sz="2000" dirty="0">
                <a:solidFill>
                  <a:srgbClr val="002060"/>
                </a:solidFill>
              </a:rPr>
              <a:t>, e.g. ‘Look at the sentence that begins </a:t>
            </a:r>
            <a:r>
              <a:rPr lang="en-GB" sz="2000" i="1" dirty="0">
                <a:solidFill>
                  <a:srgbClr val="002060"/>
                </a:solidFill>
              </a:rPr>
              <a:t>Once upon a time</a:t>
            </a:r>
            <a:r>
              <a:rPr lang="en-GB" sz="2000" dirty="0">
                <a:solidFill>
                  <a:srgbClr val="002060"/>
                </a:solidFill>
              </a:rPr>
              <a:t>. How does the writer increase the tension throughout this paragraph? Explain fully, referring to the text in your answer.’ 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Key Stage 2 Reading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5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523295"/>
              </p:ext>
            </p:extLst>
          </p:nvPr>
        </p:nvGraphicFramePr>
        <p:xfrm>
          <a:off x="539552" y="1340768"/>
          <a:ext cx="8229600" cy="5313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2a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2b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2c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2d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Give/explain</a:t>
                      </a:r>
                      <a:r>
                        <a:rPr lang="en-GB" i="1" baseline="0" dirty="0" smtClean="0">
                          <a:solidFill>
                            <a:schemeClr val="tx1"/>
                          </a:solidFill>
                        </a:rPr>
                        <a:t> the meaning of words in context. 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Retrieve and record</a:t>
                      </a:r>
                      <a:r>
                        <a:rPr lang="en-GB" i="1" baseline="0" dirty="0" smtClean="0">
                          <a:solidFill>
                            <a:schemeClr val="tx1"/>
                          </a:solidFill>
                        </a:rPr>
                        <a:t> information / identify key details from fiction and non- fiction. 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Summarise main ideas from more than one paragraph.</a:t>
                      </a:r>
                      <a:r>
                        <a:rPr lang="en-GB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F5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Make inferences from the text/</a:t>
                      </a:r>
                      <a:r>
                        <a:rPr lang="en-GB" i="1" baseline="0" dirty="0" smtClean="0">
                          <a:solidFill>
                            <a:schemeClr val="tx1"/>
                          </a:solidFill>
                        </a:rPr>
                        <a:t> explain and justify inferences with evidence from the text. 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2e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2f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2g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2h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Predict</a:t>
                      </a:r>
                      <a:r>
                        <a:rPr lang="en-GB" i="1" baseline="0" dirty="0" smtClean="0"/>
                        <a:t> what may happen from details stated and implied.</a:t>
                      </a:r>
                      <a:endParaRPr lang="en-GB" i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Identify/explain</a:t>
                      </a:r>
                      <a:r>
                        <a:rPr lang="en-GB" i="1" baseline="0" dirty="0" smtClean="0"/>
                        <a:t> how information/ narrative content is related and contributes to meaning as a whole. </a:t>
                      </a:r>
                      <a:endParaRPr lang="en-GB" i="1" dirty="0"/>
                    </a:p>
                  </a:txBody>
                  <a:tcPr>
                    <a:solidFill>
                      <a:srgbClr val="DEF5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Identify/explain</a:t>
                      </a:r>
                      <a:r>
                        <a:rPr lang="en-GB" i="1" baseline="0" dirty="0" smtClean="0"/>
                        <a:t> how meaning is enhanced through choice of words and phrases. </a:t>
                      </a:r>
                      <a:endParaRPr lang="en-GB" i="1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Make comparisons within</a:t>
                      </a:r>
                      <a:r>
                        <a:rPr lang="en-GB" i="1" baseline="0" dirty="0" smtClean="0"/>
                        <a:t> the text. </a:t>
                      </a:r>
                      <a:endParaRPr lang="en-GB" i="1" dirty="0"/>
                    </a:p>
                  </a:txBody>
                  <a:tcPr>
                    <a:solidFill>
                      <a:srgbClr val="DEF5FA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What’s tested?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2483768" y="1268760"/>
            <a:ext cx="720080" cy="504056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588224" y="1268760"/>
            <a:ext cx="720080" cy="504056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95536" y="1268760"/>
            <a:ext cx="720080" cy="504056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519</Words>
  <Application>Microsoft Office PowerPoint</Application>
  <PresentationFormat>On-screen Show (4:3)</PresentationFormat>
  <Paragraphs>87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Comic Sans MS</vt:lpstr>
      <vt:lpstr>Letter-join 4</vt:lpstr>
      <vt:lpstr>Lucida Sans Unicode</vt:lpstr>
      <vt:lpstr>Verdana</vt:lpstr>
      <vt:lpstr>Wingdings</vt:lpstr>
      <vt:lpstr>Wingdings 2</vt:lpstr>
      <vt:lpstr>Wingdings 3</vt:lpstr>
      <vt:lpstr>Concourse</vt:lpstr>
      <vt:lpstr>Document</vt:lpstr>
      <vt:lpstr>PowerPoint Presentation</vt:lpstr>
      <vt:lpstr>PowerPoint Presentation</vt:lpstr>
      <vt:lpstr>KS2 SATs in 2022</vt:lpstr>
      <vt:lpstr>What is expected by the end of KS2? </vt:lpstr>
      <vt:lpstr>Ensuring the best results for your child – Parental support</vt:lpstr>
      <vt:lpstr>Test Timetable</vt:lpstr>
      <vt:lpstr>Year 6 Reading </vt:lpstr>
      <vt:lpstr>Key Stage 2 Reading </vt:lpstr>
      <vt:lpstr>What’s tested?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 SPAG</vt:lpstr>
      <vt:lpstr>KS2 SPAG</vt:lpstr>
      <vt:lpstr>What’s tested? </vt:lpstr>
      <vt:lpstr>PowerPoint Presentation</vt:lpstr>
      <vt:lpstr>PowerPoint Presentation</vt:lpstr>
      <vt:lpstr>PowerPoint Presentation</vt:lpstr>
      <vt:lpstr>PowerPoint Presentation</vt:lpstr>
      <vt:lpstr>KS2 SPAG</vt:lpstr>
      <vt:lpstr>Year 6 Maths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PEARSE</dc:creator>
  <cp:lastModifiedBy>Amanda Jamil</cp:lastModifiedBy>
  <cp:revision>101</cp:revision>
  <dcterms:created xsi:type="dcterms:W3CDTF">2015-10-09T14:34:05Z</dcterms:created>
  <dcterms:modified xsi:type="dcterms:W3CDTF">2022-04-19T08:18:15Z</dcterms:modified>
</cp:coreProperties>
</file>